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261" r:id="rId3"/>
    <p:sldId id="278" r:id="rId4"/>
    <p:sldId id="265" r:id="rId5"/>
    <p:sldId id="279" r:id="rId6"/>
    <p:sldId id="290" r:id="rId7"/>
    <p:sldId id="291" r:id="rId8"/>
    <p:sldId id="280" r:id="rId9"/>
    <p:sldId id="264" r:id="rId10"/>
    <p:sldId id="260" r:id="rId11"/>
    <p:sldId id="258" r:id="rId12"/>
    <p:sldId id="259" r:id="rId13"/>
    <p:sldId id="292" r:id="rId14"/>
    <p:sldId id="263" r:id="rId15"/>
    <p:sldId id="275" r:id="rId16"/>
    <p:sldId id="285" r:id="rId17"/>
    <p:sldId id="281" r:id="rId18"/>
    <p:sldId id="267" r:id="rId19"/>
    <p:sldId id="282" r:id="rId20"/>
    <p:sldId id="287" r:id="rId21"/>
    <p:sldId id="283" r:id="rId22"/>
    <p:sldId id="284" r:id="rId23"/>
    <p:sldId id="288" r:id="rId24"/>
    <p:sldId id="289" r:id="rId25"/>
    <p:sldId id="262" r:id="rId26"/>
    <p:sldId id="266" r:id="rId27"/>
    <p:sldId id="274" r:id="rId28"/>
    <p:sldId id="268" r:id="rId29"/>
    <p:sldId id="299" r:id="rId30"/>
    <p:sldId id="276" r:id="rId31"/>
    <p:sldId id="294" r:id="rId32"/>
    <p:sldId id="302" r:id="rId33"/>
    <p:sldId id="300" r:id="rId34"/>
    <p:sldId id="298" r:id="rId35"/>
    <p:sldId id="295" r:id="rId36"/>
    <p:sldId id="297" r:id="rId37"/>
    <p:sldId id="301" r:id="rId38"/>
    <p:sldId id="296" r:id="rId39"/>
    <p:sldId id="269" r:id="rId40"/>
    <p:sldId id="270" r:id="rId41"/>
    <p:sldId id="303" r:id="rId42"/>
    <p:sldId id="271" r:id="rId43"/>
    <p:sldId id="272" r:id="rId44"/>
    <p:sldId id="273" r:id="rId45"/>
    <p:sldId id="286" r:id="rId46"/>
    <p:sldId id="257" r:id="rId47"/>
  </p:sldIdLst>
  <p:sldSz cx="12192000" cy="6858000"/>
  <p:notesSz cx="6858000" cy="9144000"/>
  <p:defaultTextStyle>
    <a:defPPr>
      <a:defRPr lang="en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64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57"/>
    <p:restoredTop sz="89796"/>
  </p:normalViewPr>
  <p:slideViewPr>
    <p:cSldViewPr snapToGrid="0" snapToObjects="1">
      <p:cViewPr varScale="1">
        <p:scale>
          <a:sx n="98" d="100"/>
          <a:sy n="98" d="100"/>
        </p:scale>
        <p:origin x="6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53AC4-F880-ED4A-80A9-138D9398E25E}" type="datetimeFigureOut">
              <a:rPr lang="en-ES" smtClean="0"/>
              <a:t>17/12/2021</a:t>
            </a:fld>
            <a:endParaRPr lang="en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7CBE2-06AF-6443-B65B-285E1C1D59F9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628892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7CBE2-06AF-6443-B65B-285E1C1D59F9}" type="slidenum">
              <a:rPr lang="en-ES" smtClean="0"/>
              <a:t>4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255099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7CBE2-06AF-6443-B65B-285E1C1D59F9}" type="slidenum">
              <a:rPr lang="en-ES" smtClean="0"/>
              <a:t>5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194467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7CBE2-06AF-6443-B65B-285E1C1D59F9}" type="slidenum">
              <a:rPr lang="en-ES" smtClean="0"/>
              <a:t>26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466635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7CBE2-06AF-6443-B65B-285E1C1D59F9}" type="slidenum">
              <a:rPr lang="en-ES" smtClean="0"/>
              <a:t>39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790310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E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ES" dirty="0"/>
              <a:t>D-WAVE: </a:t>
            </a:r>
            <a:r>
              <a:rPr lang="en-ES" b="1" dirty="0"/>
              <a:t>Quantum Computers based on Quantum Annealing (optimization problems)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E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R</a:t>
            </a:r>
            <a:r>
              <a:rPr lang="en-ES" dirty="0"/>
              <a:t>igetti: </a:t>
            </a:r>
            <a:r>
              <a:rPr lang="en-GB" b="1" dirty="0"/>
              <a:t>Quantum Computers and the superconducting quantum processors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E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ES" dirty="0"/>
              <a:t>XANADU: </a:t>
            </a:r>
            <a:r>
              <a:rPr lang="en-ES" b="1" dirty="0"/>
              <a:t>Quantum Computers with photonic technology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E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ES" dirty="0"/>
              <a:t>Strawberry fields: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cross-platform Python library for simulating and executing programs on quantum photonic hardware.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E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ES" dirty="0"/>
              <a:t>Pennylane: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cross-platform Python library for differentiable programming of quantum computers. Train a quantum computer the same way as a neural network.</a:t>
            </a:r>
          </a:p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7CBE2-06AF-6443-B65B-285E1C1D59F9}" type="slidenum">
              <a:rPr lang="en-ES" smtClean="0"/>
              <a:t>45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37687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E2997-254B-C94F-8C3D-FB1C03726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E862F-2800-B145-8159-6796DB693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436E8-085E-FE4A-8DFA-C972A2BA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3051-AE83-A247-A5E3-6AADE8E6198B}" type="datetimeFigureOut">
              <a:rPr lang="en-ES" smtClean="0"/>
              <a:t>17/12/2021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33040-A27F-9D45-BFC5-58DCAAD3B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A1E0E-0A18-0644-A549-A1252846F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36D5-7D6B-3545-9600-7BB5D101ADB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96041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ABC06-288A-D64B-A641-671647B74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B462D0-9FDC-B84A-BCCB-1ECB835C2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41AAD-8DED-3442-B2EF-AE91B0DE5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3051-AE83-A247-A5E3-6AADE8E6198B}" type="datetimeFigureOut">
              <a:rPr lang="en-ES" smtClean="0"/>
              <a:t>17/12/2021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C9CEE-3F9D-7446-ABC4-A59813A5E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73CE6-1939-B849-8A12-7031619EF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36D5-7D6B-3545-9600-7BB5D101ADB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87930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FB9737-9A91-1349-A8BA-E92B68D76B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1C27BB-F79E-0849-AC7E-2D8C7BFE0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229BD-1C96-0441-AECE-CF5EB883F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3051-AE83-A247-A5E3-6AADE8E6198B}" type="datetimeFigureOut">
              <a:rPr lang="en-ES" smtClean="0"/>
              <a:t>17/12/2021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A442D-BFE2-5E42-9027-040D8CC99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2E8F1-3056-3745-9AF5-D30DC83D2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36D5-7D6B-3545-9600-7BB5D101ADB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99219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95B02-EA1E-E944-9EBB-684A861E4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764D9-3CFD-384C-A237-A69175F75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A525D-DCE0-0643-88C6-6AD921826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3051-AE83-A247-A5E3-6AADE8E6198B}" type="datetimeFigureOut">
              <a:rPr lang="en-ES" smtClean="0"/>
              <a:t>17/12/2021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322CB-A226-1E47-B6C1-929CE12F8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7DDF8-E21F-EB49-BE99-2B59517D8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36D5-7D6B-3545-9600-7BB5D101ADB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04992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2DBC2-36B1-7A4A-8BAB-BEE7AE771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654C0-5F29-D74B-BA04-EAAA968A5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74473-497C-6947-B667-849302E9E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3051-AE83-A247-A5E3-6AADE8E6198B}" type="datetimeFigureOut">
              <a:rPr lang="en-ES" smtClean="0"/>
              <a:t>17/12/2021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10DFB-82FB-7F46-8945-CA5EC7C1E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FD76D-EAF4-A644-BEA5-0433838A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36D5-7D6B-3545-9600-7BB5D101ADB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35424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DD178-4224-9448-9754-3C80205DF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575C4-AB7D-6845-9EAF-5769056B12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561784-6D09-1C43-8284-A14A13FB1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96B50-4CA7-DB4A-9B98-C7CE7FCF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3051-AE83-A247-A5E3-6AADE8E6198B}" type="datetimeFigureOut">
              <a:rPr lang="en-ES" smtClean="0"/>
              <a:t>17/12/2021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A926B-158C-054A-9469-8C46DE051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5F6B00-A45C-7C48-B6DF-20769EB8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36D5-7D6B-3545-9600-7BB5D101ADB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972031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00BC9-026E-AB4B-8E14-DB4D14F50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E9CF7-5D24-8D4D-910A-399F293D9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8C4DA0-60AC-DD44-8AF0-6FC684F20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D3B7E2-78FB-9C4B-8B03-BDE76FC8F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AF8CD0-B59F-CE43-BBBF-ED3E1B4B6A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48C810-D725-5741-B644-809169484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3051-AE83-A247-A5E3-6AADE8E6198B}" type="datetimeFigureOut">
              <a:rPr lang="en-ES" smtClean="0"/>
              <a:t>17/12/2021</a:t>
            </a:fld>
            <a:endParaRPr lang="en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6D9774-49E4-5B4D-84F0-2E4EA4F38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122523-B5B3-8547-880F-62632CEB7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36D5-7D6B-3545-9600-7BB5D101ADB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246020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9CA32-EE7D-A243-B6A1-94B55C62D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0AFA61-BBBC-EE49-A207-1424B81E8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3051-AE83-A247-A5E3-6AADE8E6198B}" type="datetimeFigureOut">
              <a:rPr lang="en-ES" smtClean="0"/>
              <a:t>17/12/2021</a:t>
            </a:fld>
            <a:endParaRPr lang="en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AD2927-CCE6-0D47-A176-4DC5DEFED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BFAC0-6253-1245-A980-D3BBF3B53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36D5-7D6B-3545-9600-7BB5D101ADB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609218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C17C9C-3592-9C41-84B2-1055B58F7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3051-AE83-A247-A5E3-6AADE8E6198B}" type="datetimeFigureOut">
              <a:rPr lang="en-ES" smtClean="0"/>
              <a:t>17/12/2021</a:t>
            </a:fld>
            <a:endParaRPr lang="en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1E19FA-D36D-0745-B62B-B2267D633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BA78F-30D4-0B49-86F8-03842B1F0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36D5-7D6B-3545-9600-7BB5D101ADB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406149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89B15-A71B-B243-8C5B-1C4419F71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A3F53-D9F7-4E42-B2F4-358BD56FA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CE20A4-1A42-A24A-88C8-DC2F82B51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15AD18-53BB-2245-BD70-700A7578C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3051-AE83-A247-A5E3-6AADE8E6198B}" type="datetimeFigureOut">
              <a:rPr lang="en-ES" smtClean="0"/>
              <a:t>17/12/2021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0F5B2-01CC-DB4A-B421-2565422E4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813337-37E1-744F-8A69-73393C6F4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36D5-7D6B-3545-9600-7BB5D101ADB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582753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F3549-8F68-E54D-A818-E5E1EC0FD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3CBD78-837A-4847-BD24-090A39FD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0DAB73-A7B2-9F45-ADA2-5DD02B434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96F2C-0F72-0849-8949-6D81B619D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3051-AE83-A247-A5E3-6AADE8E6198B}" type="datetimeFigureOut">
              <a:rPr lang="en-ES" smtClean="0"/>
              <a:t>17/12/2021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E9C4B-5492-A040-BE85-29ACFC0D1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3FD0E-330D-4B45-BF11-331D74218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36D5-7D6B-3545-9600-7BB5D101ADB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762600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C7C609-490D-014B-8E27-364E75362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7652A-8337-274A-8A03-7AE7A4F44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F611E-BCEF-784B-8AD5-94F6585748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43051-AE83-A247-A5E3-6AADE8E6198B}" type="datetimeFigureOut">
              <a:rPr lang="en-ES" smtClean="0"/>
              <a:t>17/12/2021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1C177-B5B0-BC4C-A7B9-1E98C33D3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6E1EB-747F-9E4F-8918-5402935DF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E36D5-7D6B-3545-9600-7BB5D101ADB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85999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qiskit.org/documentation/stable/0.24/install.html" TargetMode="External"/><Relationship Id="rId4" Type="http://schemas.openxmlformats.org/officeDocument/2006/relationships/hyperlink" Target="https://quantum-computing.ibm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hyperlink" Target="https://qiskit.org/textboo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qst.csic.es/ibmq/csic-ibm-questions/" TargetMode="Externa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github.com/Qiskit/qiskit-metal" TargetMode="External"/><Relationship Id="rId4" Type="http://schemas.openxmlformats.org/officeDocument/2006/relationships/hyperlink" Target="https://qiskit.org/metal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ibm.com/training/certification/C0010300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irtable.com/shrEZlRker8zUukUf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ithub.com/qiskit-community/qiskit-translations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gif"/><Relationship Id="rId5" Type="http://schemas.openxmlformats.org/officeDocument/2006/relationships/hyperlink" Target="https://github.com/sergiomtzlosa" TargetMode="External"/><Relationship Id="rId4" Type="http://schemas.openxmlformats.org/officeDocument/2006/relationships/hyperlink" Target="mailto:sergiomtz.losa@unizar.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qiskit.gif" descr="qiskit.gif">
            <a:extLst>
              <a:ext uri="{FF2B5EF4-FFF2-40B4-BE49-F238E27FC236}">
                <a16:creationId xmlns:a16="http://schemas.microsoft.com/office/drawing/2014/main" id="{B900BA01-7EE4-7A40-A501-B0A179E2A88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040390" y="444761"/>
            <a:ext cx="6111219" cy="596847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08126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78B061-D316-0E43-AC1F-6FBCE15E6F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5190">
            <a:off x="6236582" y="2539433"/>
            <a:ext cx="6208981" cy="4601553"/>
          </a:xfrm>
          <a:custGeom>
            <a:avLst/>
            <a:gdLst>
              <a:gd name="connsiteX0" fmla="*/ 6208981 w 6208981"/>
              <a:gd name="connsiteY0" fmla="*/ 0 h 4601553"/>
              <a:gd name="connsiteX1" fmla="*/ 5732361 w 6208981"/>
              <a:gd name="connsiteY1" fmla="*/ 4601553 h 4601553"/>
              <a:gd name="connsiteX2" fmla="*/ 0 w 6208981"/>
              <a:gd name="connsiteY2" fmla="*/ 4007806 h 4601553"/>
              <a:gd name="connsiteX3" fmla="*/ 0 w 6208981"/>
              <a:gd name="connsiteY3" fmla="*/ 0 h 460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8981" h="4601553">
                <a:moveTo>
                  <a:pt x="6208981" y="0"/>
                </a:moveTo>
                <a:lnTo>
                  <a:pt x="5732361" y="4601553"/>
                </a:lnTo>
                <a:lnTo>
                  <a:pt x="0" y="400780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EFDA79-F3CC-7B4E-BA7A-32D788DB76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9448" cy="5129111"/>
          </a:xfrm>
          <a:custGeom>
            <a:avLst/>
            <a:gdLst>
              <a:gd name="connsiteX0" fmla="*/ 0 w 4429448"/>
              <a:gd name="connsiteY0" fmla="*/ 0 h 5129111"/>
              <a:gd name="connsiteX1" fmla="*/ 4429448 w 4429448"/>
              <a:gd name="connsiteY1" fmla="*/ 0 h 5129111"/>
              <a:gd name="connsiteX2" fmla="*/ 4429448 w 4429448"/>
              <a:gd name="connsiteY2" fmla="*/ 5129111 h 5129111"/>
              <a:gd name="connsiteX3" fmla="*/ 0 w 4429448"/>
              <a:gd name="connsiteY3" fmla="*/ 5129111 h 512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448" h="5129111">
                <a:moveTo>
                  <a:pt x="0" y="0"/>
                </a:moveTo>
                <a:lnTo>
                  <a:pt x="4429448" y="0"/>
                </a:lnTo>
                <a:lnTo>
                  <a:pt x="4429448" y="5129111"/>
                </a:lnTo>
                <a:lnTo>
                  <a:pt x="0" y="512911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39B274-4755-7545-AB85-7F5AA6CF508A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436491">
              <a:alpha val="7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8000" dirty="0">
                <a:solidFill>
                  <a:schemeClr val="bg1"/>
                </a:solidFill>
              </a:rPr>
              <a:t>What the FACTS on QISKIT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47744F-BD58-E44C-940C-E8CB267032CE}"/>
              </a:ext>
            </a:extLst>
          </p:cNvPr>
          <p:cNvSpPr txBox="1"/>
          <p:nvPr/>
        </p:nvSpPr>
        <p:spPr>
          <a:xfrm>
            <a:off x="335280" y="1569720"/>
            <a:ext cx="115214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4000" b="1" dirty="0">
                <a:solidFill>
                  <a:schemeClr val="bg1"/>
                </a:solidFill>
              </a:rPr>
              <a:t>Released on March 2017, Python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4000" b="1" dirty="0">
                <a:solidFill>
                  <a:schemeClr val="bg1"/>
                </a:solidFill>
              </a:rPr>
              <a:t>Terra: Foundational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4000" b="1" dirty="0">
                <a:solidFill>
                  <a:schemeClr val="bg1"/>
                </a:solidFill>
              </a:rPr>
              <a:t>Aer: Quantum Simulators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4000" b="1" dirty="0">
                <a:solidFill>
                  <a:schemeClr val="bg1"/>
                </a:solidFill>
              </a:rPr>
              <a:t>Ignis: Noise verifications, error correction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4000" b="1" dirty="0">
                <a:solidFill>
                  <a:schemeClr val="bg1"/>
                </a:solidFill>
              </a:rPr>
              <a:t>Aqua: Deprecated, now </a:t>
            </a:r>
            <a:r>
              <a:rPr lang="en-ES" sz="4000" b="1">
                <a:solidFill>
                  <a:schemeClr val="bg1"/>
                </a:solidFill>
              </a:rPr>
              <a:t>on Finance, </a:t>
            </a:r>
            <a:r>
              <a:rPr lang="en-ES" sz="4000" b="1" dirty="0">
                <a:solidFill>
                  <a:schemeClr val="bg1"/>
                </a:solidFill>
              </a:rPr>
              <a:t>ML, Nature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4000" b="1" dirty="0">
                <a:solidFill>
                  <a:schemeClr val="bg1"/>
                </a:solidFill>
              </a:rPr>
              <a:t>Optimization: O</a:t>
            </a:r>
            <a:r>
              <a:rPr lang="en-GB" sz="4000" b="1" dirty="0">
                <a:solidFill>
                  <a:schemeClr val="bg1"/>
                </a:solidFill>
              </a:rPr>
              <a:t>p</a:t>
            </a:r>
            <a:r>
              <a:rPr lang="en-ES" sz="4000" b="1" dirty="0">
                <a:solidFill>
                  <a:schemeClr val="bg1"/>
                </a:solidFill>
              </a:rPr>
              <a:t>timization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4000" b="1" dirty="0">
                <a:solidFill>
                  <a:schemeClr val="bg1"/>
                </a:solidFill>
              </a:rPr>
              <a:t>Finance, Machine Learning, Nature: Algoritms and ground state energy computation</a:t>
            </a:r>
          </a:p>
        </p:txBody>
      </p:sp>
    </p:spTree>
    <p:extLst>
      <p:ext uri="{BB962C8B-B14F-4D97-AF65-F5344CB8AC3E}">
        <p14:creationId xmlns:p14="http://schemas.microsoft.com/office/powerpoint/2010/main" val="4272151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78B061-D316-0E43-AC1F-6FBCE15E6F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5190">
            <a:off x="6236582" y="2539433"/>
            <a:ext cx="6208981" cy="4601553"/>
          </a:xfrm>
          <a:custGeom>
            <a:avLst/>
            <a:gdLst>
              <a:gd name="connsiteX0" fmla="*/ 6208981 w 6208981"/>
              <a:gd name="connsiteY0" fmla="*/ 0 h 4601553"/>
              <a:gd name="connsiteX1" fmla="*/ 5732361 w 6208981"/>
              <a:gd name="connsiteY1" fmla="*/ 4601553 h 4601553"/>
              <a:gd name="connsiteX2" fmla="*/ 0 w 6208981"/>
              <a:gd name="connsiteY2" fmla="*/ 4007806 h 4601553"/>
              <a:gd name="connsiteX3" fmla="*/ 0 w 6208981"/>
              <a:gd name="connsiteY3" fmla="*/ 0 h 460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8981" h="4601553">
                <a:moveTo>
                  <a:pt x="6208981" y="0"/>
                </a:moveTo>
                <a:lnTo>
                  <a:pt x="5732361" y="4601553"/>
                </a:lnTo>
                <a:lnTo>
                  <a:pt x="0" y="400780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EFDA79-F3CC-7B4E-BA7A-32D788DB76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9448" cy="5129111"/>
          </a:xfrm>
          <a:custGeom>
            <a:avLst/>
            <a:gdLst>
              <a:gd name="connsiteX0" fmla="*/ 0 w 4429448"/>
              <a:gd name="connsiteY0" fmla="*/ 0 h 5129111"/>
              <a:gd name="connsiteX1" fmla="*/ 4429448 w 4429448"/>
              <a:gd name="connsiteY1" fmla="*/ 0 h 5129111"/>
              <a:gd name="connsiteX2" fmla="*/ 4429448 w 4429448"/>
              <a:gd name="connsiteY2" fmla="*/ 5129111 h 5129111"/>
              <a:gd name="connsiteX3" fmla="*/ 0 w 4429448"/>
              <a:gd name="connsiteY3" fmla="*/ 5129111 h 512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448" h="5129111">
                <a:moveTo>
                  <a:pt x="0" y="0"/>
                </a:moveTo>
                <a:lnTo>
                  <a:pt x="4429448" y="0"/>
                </a:lnTo>
                <a:lnTo>
                  <a:pt x="4429448" y="5129111"/>
                </a:lnTo>
                <a:lnTo>
                  <a:pt x="0" y="512911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39B274-4755-7545-AB85-7F5AA6CF508A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436491">
              <a:alpha val="7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8000" dirty="0">
                <a:solidFill>
                  <a:schemeClr val="bg1"/>
                </a:solidFill>
              </a:rPr>
              <a:t>What we need to start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E43CC8-E68F-B143-B80A-8CCF8A1F2FD9}"/>
              </a:ext>
            </a:extLst>
          </p:cNvPr>
          <p:cNvSpPr txBox="1"/>
          <p:nvPr/>
        </p:nvSpPr>
        <p:spPr>
          <a:xfrm>
            <a:off x="403761" y="1567543"/>
            <a:ext cx="1135281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ES" sz="4000" dirty="0">
                <a:solidFill>
                  <a:schemeClr val="bg1"/>
                </a:solidFill>
              </a:rPr>
              <a:t>Create an account on </a:t>
            </a:r>
            <a:r>
              <a:rPr lang="en-GB" sz="4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https://quantum-computing.ibm.com/</a:t>
            </a:r>
            <a:r>
              <a:rPr lang="en-GB" sz="4000" dirty="0">
                <a:solidFill>
                  <a:schemeClr val="bg1"/>
                </a:solidFill>
              </a:rPr>
              <a:t> and start using Quantum Composer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/>
                </a:solidFill>
              </a:rPr>
              <a:t>Install QISKIT on local computer: pip install qiskit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/>
                </a:solidFill>
              </a:rPr>
              <a:t>Optional for a better local installation: Anacoda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/>
                </a:solidFill>
              </a:rPr>
              <a:t>All together in this link: </a:t>
            </a:r>
            <a:r>
              <a:rPr lang="en-GB" sz="40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https://qiskit.org/documentation/stable/0.24/install.html</a:t>
            </a:r>
            <a:endParaRPr lang="en-GB" sz="4000" dirty="0">
              <a:solidFill>
                <a:schemeClr val="bg1"/>
              </a:solidFill>
            </a:endParaRPr>
          </a:p>
          <a:p>
            <a:endParaRPr lang="en-GB" sz="4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bg1"/>
              </a:solidFill>
            </a:endParaRPr>
          </a:p>
          <a:p>
            <a:endParaRPr lang="en-GB" sz="4000" dirty="0">
              <a:solidFill>
                <a:schemeClr val="bg1"/>
              </a:solidFill>
            </a:endParaRPr>
          </a:p>
          <a:p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86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78B061-D316-0E43-AC1F-6FBCE15E6F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5190">
            <a:off x="6236582" y="2539433"/>
            <a:ext cx="6208981" cy="4601553"/>
          </a:xfrm>
          <a:custGeom>
            <a:avLst/>
            <a:gdLst>
              <a:gd name="connsiteX0" fmla="*/ 6208981 w 6208981"/>
              <a:gd name="connsiteY0" fmla="*/ 0 h 4601553"/>
              <a:gd name="connsiteX1" fmla="*/ 5732361 w 6208981"/>
              <a:gd name="connsiteY1" fmla="*/ 4601553 h 4601553"/>
              <a:gd name="connsiteX2" fmla="*/ 0 w 6208981"/>
              <a:gd name="connsiteY2" fmla="*/ 4007806 h 4601553"/>
              <a:gd name="connsiteX3" fmla="*/ 0 w 6208981"/>
              <a:gd name="connsiteY3" fmla="*/ 0 h 460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8981" h="4601553">
                <a:moveTo>
                  <a:pt x="6208981" y="0"/>
                </a:moveTo>
                <a:lnTo>
                  <a:pt x="5732361" y="4601553"/>
                </a:lnTo>
                <a:lnTo>
                  <a:pt x="0" y="400780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EFDA79-F3CC-7B4E-BA7A-32D788DB76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9448" cy="5129111"/>
          </a:xfrm>
          <a:custGeom>
            <a:avLst/>
            <a:gdLst>
              <a:gd name="connsiteX0" fmla="*/ 0 w 4429448"/>
              <a:gd name="connsiteY0" fmla="*/ 0 h 5129111"/>
              <a:gd name="connsiteX1" fmla="*/ 4429448 w 4429448"/>
              <a:gd name="connsiteY1" fmla="*/ 0 h 5129111"/>
              <a:gd name="connsiteX2" fmla="*/ 4429448 w 4429448"/>
              <a:gd name="connsiteY2" fmla="*/ 5129111 h 5129111"/>
              <a:gd name="connsiteX3" fmla="*/ 0 w 4429448"/>
              <a:gd name="connsiteY3" fmla="*/ 5129111 h 512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448" h="5129111">
                <a:moveTo>
                  <a:pt x="0" y="0"/>
                </a:moveTo>
                <a:lnTo>
                  <a:pt x="4429448" y="0"/>
                </a:lnTo>
                <a:lnTo>
                  <a:pt x="4429448" y="5129111"/>
                </a:lnTo>
                <a:lnTo>
                  <a:pt x="0" y="512911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39B274-4755-7545-AB85-7F5AA6CF508A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436491">
              <a:alpha val="7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8000" dirty="0">
                <a:solidFill>
                  <a:schemeClr val="bg1"/>
                </a:solidFill>
              </a:rPr>
              <a:t>What we can do with QISKIT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B71898-28A9-A847-BA5D-D29EE10EC7A9}"/>
              </a:ext>
            </a:extLst>
          </p:cNvPr>
          <p:cNvSpPr txBox="1"/>
          <p:nvPr/>
        </p:nvSpPr>
        <p:spPr>
          <a:xfrm>
            <a:off x="212035" y="1524000"/>
            <a:ext cx="116884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S" sz="4000" dirty="0">
                <a:solidFill>
                  <a:schemeClr val="bg1"/>
                </a:solidFill>
              </a:rPr>
              <a:t>Create and run Quantum Circuits on local Quantum Simulator or remote devices with a number of Qubits, all kind of algorithms used in QC like Grover…</a:t>
            </a:r>
          </a:p>
          <a:p>
            <a:pPr algn="ctr"/>
            <a:endParaRPr lang="en-E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72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78B061-D316-0E43-AC1F-6FBCE15E6F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5190">
            <a:off x="6236582" y="2539433"/>
            <a:ext cx="6208981" cy="4601553"/>
          </a:xfrm>
          <a:custGeom>
            <a:avLst/>
            <a:gdLst>
              <a:gd name="connsiteX0" fmla="*/ 6208981 w 6208981"/>
              <a:gd name="connsiteY0" fmla="*/ 0 h 4601553"/>
              <a:gd name="connsiteX1" fmla="*/ 5732361 w 6208981"/>
              <a:gd name="connsiteY1" fmla="*/ 4601553 h 4601553"/>
              <a:gd name="connsiteX2" fmla="*/ 0 w 6208981"/>
              <a:gd name="connsiteY2" fmla="*/ 4007806 h 4601553"/>
              <a:gd name="connsiteX3" fmla="*/ 0 w 6208981"/>
              <a:gd name="connsiteY3" fmla="*/ 0 h 460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8981" h="4601553">
                <a:moveTo>
                  <a:pt x="6208981" y="0"/>
                </a:moveTo>
                <a:lnTo>
                  <a:pt x="5732361" y="4601553"/>
                </a:lnTo>
                <a:lnTo>
                  <a:pt x="0" y="400780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EFDA79-F3CC-7B4E-BA7A-32D788DB76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9448" cy="5129111"/>
          </a:xfrm>
          <a:custGeom>
            <a:avLst/>
            <a:gdLst>
              <a:gd name="connsiteX0" fmla="*/ 0 w 4429448"/>
              <a:gd name="connsiteY0" fmla="*/ 0 h 5129111"/>
              <a:gd name="connsiteX1" fmla="*/ 4429448 w 4429448"/>
              <a:gd name="connsiteY1" fmla="*/ 0 h 5129111"/>
              <a:gd name="connsiteX2" fmla="*/ 4429448 w 4429448"/>
              <a:gd name="connsiteY2" fmla="*/ 5129111 h 5129111"/>
              <a:gd name="connsiteX3" fmla="*/ 0 w 4429448"/>
              <a:gd name="connsiteY3" fmla="*/ 5129111 h 512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448" h="5129111">
                <a:moveTo>
                  <a:pt x="0" y="0"/>
                </a:moveTo>
                <a:lnTo>
                  <a:pt x="4429448" y="0"/>
                </a:lnTo>
                <a:lnTo>
                  <a:pt x="4429448" y="5129111"/>
                </a:lnTo>
                <a:lnTo>
                  <a:pt x="0" y="512911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39B274-4755-7545-AB85-7F5AA6CF508A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436491">
              <a:alpha val="7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8000" dirty="0">
                <a:solidFill>
                  <a:schemeClr val="bg1"/>
                </a:solidFill>
              </a:rPr>
              <a:t>What we can do with QISKIT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B71898-28A9-A847-BA5D-D29EE10EC7A9}"/>
              </a:ext>
            </a:extLst>
          </p:cNvPr>
          <p:cNvSpPr txBox="1"/>
          <p:nvPr/>
        </p:nvSpPr>
        <p:spPr>
          <a:xfrm>
            <a:off x="212035" y="1524000"/>
            <a:ext cx="116884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S" sz="4000" dirty="0">
                <a:solidFill>
                  <a:schemeClr val="bg1"/>
                </a:solidFill>
              </a:rPr>
              <a:t>Create and run Quantum Circuits on local Quantum Simulator or remote devices with a number of Qubits, all kind of algorithms used in QC like Grover…</a:t>
            </a:r>
          </a:p>
          <a:p>
            <a:pPr algn="ctr"/>
            <a:endParaRPr lang="en-ES" sz="4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2B09F6-1F90-B641-8A10-81CAB66FEC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085" y="3544061"/>
            <a:ext cx="3265680" cy="31700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1ADE0F-A62C-5749-8026-C3CBC20DFBDF}"/>
              </a:ext>
            </a:extLst>
          </p:cNvPr>
          <p:cNvSpPr txBox="1"/>
          <p:nvPr/>
        </p:nvSpPr>
        <p:spPr>
          <a:xfrm>
            <a:off x="434997" y="4145844"/>
            <a:ext cx="73275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S" sz="6000" b="1" dirty="0">
                <a:solidFill>
                  <a:schemeClr val="bg1"/>
                </a:solidFill>
              </a:rPr>
              <a:t>T</a:t>
            </a:r>
            <a:r>
              <a:rPr lang="en-GB" sz="6000" b="1" dirty="0">
                <a:solidFill>
                  <a:schemeClr val="bg1"/>
                </a:solidFill>
              </a:rPr>
              <a:t>h</a:t>
            </a:r>
            <a:r>
              <a:rPr lang="en-ES" sz="6000" b="1" dirty="0">
                <a:solidFill>
                  <a:schemeClr val="bg1"/>
                </a:solidFill>
              </a:rPr>
              <a:t>e only limit is the imagination</a:t>
            </a:r>
          </a:p>
        </p:txBody>
      </p:sp>
    </p:spTree>
    <p:extLst>
      <p:ext uri="{BB962C8B-B14F-4D97-AF65-F5344CB8AC3E}">
        <p14:creationId xmlns:p14="http://schemas.microsoft.com/office/powerpoint/2010/main" val="1558275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78B061-D316-0E43-AC1F-6FBCE15E6F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5190">
            <a:off x="6236582" y="2539433"/>
            <a:ext cx="6208981" cy="4601553"/>
          </a:xfrm>
          <a:custGeom>
            <a:avLst/>
            <a:gdLst>
              <a:gd name="connsiteX0" fmla="*/ 6208981 w 6208981"/>
              <a:gd name="connsiteY0" fmla="*/ 0 h 4601553"/>
              <a:gd name="connsiteX1" fmla="*/ 5732361 w 6208981"/>
              <a:gd name="connsiteY1" fmla="*/ 4601553 h 4601553"/>
              <a:gd name="connsiteX2" fmla="*/ 0 w 6208981"/>
              <a:gd name="connsiteY2" fmla="*/ 4007806 h 4601553"/>
              <a:gd name="connsiteX3" fmla="*/ 0 w 6208981"/>
              <a:gd name="connsiteY3" fmla="*/ 0 h 460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8981" h="4601553">
                <a:moveTo>
                  <a:pt x="6208981" y="0"/>
                </a:moveTo>
                <a:lnTo>
                  <a:pt x="5732361" y="4601553"/>
                </a:lnTo>
                <a:lnTo>
                  <a:pt x="0" y="400780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EFDA79-F3CC-7B4E-BA7A-32D788DB76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9448" cy="5129111"/>
          </a:xfrm>
          <a:custGeom>
            <a:avLst/>
            <a:gdLst>
              <a:gd name="connsiteX0" fmla="*/ 0 w 4429448"/>
              <a:gd name="connsiteY0" fmla="*/ 0 h 5129111"/>
              <a:gd name="connsiteX1" fmla="*/ 4429448 w 4429448"/>
              <a:gd name="connsiteY1" fmla="*/ 0 h 5129111"/>
              <a:gd name="connsiteX2" fmla="*/ 4429448 w 4429448"/>
              <a:gd name="connsiteY2" fmla="*/ 5129111 h 5129111"/>
              <a:gd name="connsiteX3" fmla="*/ 0 w 4429448"/>
              <a:gd name="connsiteY3" fmla="*/ 5129111 h 512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448" h="5129111">
                <a:moveTo>
                  <a:pt x="0" y="0"/>
                </a:moveTo>
                <a:lnTo>
                  <a:pt x="4429448" y="0"/>
                </a:lnTo>
                <a:lnTo>
                  <a:pt x="4429448" y="5129111"/>
                </a:lnTo>
                <a:lnTo>
                  <a:pt x="0" y="512911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39B274-4755-7545-AB85-7F5AA6CF508A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436491">
              <a:alpha val="7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8000" dirty="0">
                <a:solidFill>
                  <a:schemeClr val="bg1"/>
                </a:solidFill>
              </a:rPr>
              <a:t>Interactive documentation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F7DA6-B2CF-9B42-BC75-AFD1155E2CA6}"/>
              </a:ext>
            </a:extLst>
          </p:cNvPr>
          <p:cNvSpPr txBox="1"/>
          <p:nvPr/>
        </p:nvSpPr>
        <p:spPr>
          <a:xfrm>
            <a:off x="5394" y="1408302"/>
            <a:ext cx="12186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S" sz="4000" dirty="0">
                <a:solidFill>
                  <a:schemeClr val="bg1"/>
                </a:solidFill>
              </a:rPr>
              <a:t>I</a:t>
            </a:r>
            <a:r>
              <a:rPr lang="en-GB" sz="4000" dirty="0">
                <a:solidFill>
                  <a:schemeClr val="bg1"/>
                </a:solidFill>
              </a:rPr>
              <a:t>n</a:t>
            </a:r>
            <a:r>
              <a:rPr lang="en-ES" sz="4000" dirty="0">
                <a:solidFill>
                  <a:schemeClr val="bg1"/>
                </a:solidFill>
              </a:rPr>
              <a:t>teractive QISKIT playground: </a:t>
            </a:r>
            <a:r>
              <a:rPr lang="en-GB" sz="4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https://qiskit.org/textbook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7DAD73-D130-354C-80BA-22A49C48606B}"/>
              </a:ext>
            </a:extLst>
          </p:cNvPr>
          <p:cNvSpPr txBox="1"/>
          <p:nvPr/>
        </p:nvSpPr>
        <p:spPr>
          <a:xfrm>
            <a:off x="121920" y="2231830"/>
            <a:ext cx="1181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4000" dirty="0">
                <a:solidFill>
                  <a:schemeClr val="bg1"/>
                </a:solidFill>
              </a:rPr>
              <a:t>Run Quantum Circuits live while you are studying and reading the documentation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ACA5D6-5DDB-A94E-90FB-2300F7C550F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060" y="3555269"/>
            <a:ext cx="5806440" cy="311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87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78B061-D316-0E43-AC1F-6FBCE15E6F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5190">
            <a:off x="6236582" y="2539433"/>
            <a:ext cx="6208981" cy="4601553"/>
          </a:xfrm>
          <a:custGeom>
            <a:avLst/>
            <a:gdLst>
              <a:gd name="connsiteX0" fmla="*/ 6208981 w 6208981"/>
              <a:gd name="connsiteY0" fmla="*/ 0 h 4601553"/>
              <a:gd name="connsiteX1" fmla="*/ 5732361 w 6208981"/>
              <a:gd name="connsiteY1" fmla="*/ 4601553 h 4601553"/>
              <a:gd name="connsiteX2" fmla="*/ 0 w 6208981"/>
              <a:gd name="connsiteY2" fmla="*/ 4007806 h 4601553"/>
              <a:gd name="connsiteX3" fmla="*/ 0 w 6208981"/>
              <a:gd name="connsiteY3" fmla="*/ 0 h 460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8981" h="4601553">
                <a:moveTo>
                  <a:pt x="6208981" y="0"/>
                </a:moveTo>
                <a:lnTo>
                  <a:pt x="5732361" y="4601553"/>
                </a:lnTo>
                <a:lnTo>
                  <a:pt x="0" y="400780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EFDA79-F3CC-7B4E-BA7A-32D788DB76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9448" cy="5129111"/>
          </a:xfrm>
          <a:custGeom>
            <a:avLst/>
            <a:gdLst>
              <a:gd name="connsiteX0" fmla="*/ 0 w 4429448"/>
              <a:gd name="connsiteY0" fmla="*/ 0 h 5129111"/>
              <a:gd name="connsiteX1" fmla="*/ 4429448 w 4429448"/>
              <a:gd name="connsiteY1" fmla="*/ 0 h 5129111"/>
              <a:gd name="connsiteX2" fmla="*/ 4429448 w 4429448"/>
              <a:gd name="connsiteY2" fmla="*/ 5129111 h 5129111"/>
              <a:gd name="connsiteX3" fmla="*/ 0 w 4429448"/>
              <a:gd name="connsiteY3" fmla="*/ 5129111 h 512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448" h="5129111">
                <a:moveTo>
                  <a:pt x="0" y="0"/>
                </a:moveTo>
                <a:lnTo>
                  <a:pt x="4429448" y="0"/>
                </a:lnTo>
                <a:lnTo>
                  <a:pt x="4429448" y="5129111"/>
                </a:lnTo>
                <a:lnTo>
                  <a:pt x="0" y="512911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39B274-4755-7545-AB85-7F5AA6CF508A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436491">
              <a:alpha val="7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8000" dirty="0">
                <a:solidFill>
                  <a:schemeClr val="bg1"/>
                </a:solidFill>
              </a:rPr>
              <a:t>Single QUBIT - Examples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FECEA7-F988-F545-87B7-3F96F83D3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426" y="1696792"/>
            <a:ext cx="2437169" cy="28433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831F28-00F3-6F42-8B6F-F2AE6C190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6525" y="1696792"/>
            <a:ext cx="2437169" cy="28433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A661CE-C6DE-8046-9AA8-3D12E28DCA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3525" y="1639239"/>
            <a:ext cx="2535831" cy="29584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206BF4-F370-2D4C-B804-AF2B0610BBDC}"/>
              </a:ext>
            </a:extLst>
          </p:cNvPr>
          <p:cNvSpPr txBox="1"/>
          <p:nvPr/>
        </p:nvSpPr>
        <p:spPr>
          <a:xfrm>
            <a:off x="1321426" y="5145159"/>
            <a:ext cx="2437169" cy="70788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4000" dirty="0">
                <a:solidFill>
                  <a:schemeClr val="bg1"/>
                </a:solidFill>
              </a:rPr>
              <a:t>X-gate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F4C971-F3DC-7E44-A66A-2DAAC2708D68}"/>
              </a:ext>
            </a:extLst>
          </p:cNvPr>
          <p:cNvSpPr txBox="1"/>
          <p:nvPr/>
        </p:nvSpPr>
        <p:spPr>
          <a:xfrm>
            <a:off x="4816525" y="5145159"/>
            <a:ext cx="2437169" cy="70788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4000" dirty="0">
                <a:solidFill>
                  <a:schemeClr val="bg1"/>
                </a:solidFill>
              </a:rPr>
              <a:t>Y-gate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5DF479-F5CB-1740-9A02-FAFABE86E7D5}"/>
              </a:ext>
            </a:extLst>
          </p:cNvPr>
          <p:cNvSpPr txBox="1"/>
          <p:nvPr/>
        </p:nvSpPr>
        <p:spPr>
          <a:xfrm>
            <a:off x="8322856" y="5145159"/>
            <a:ext cx="2437169" cy="70788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4000" dirty="0">
                <a:solidFill>
                  <a:schemeClr val="bg1"/>
                </a:solidFill>
              </a:rPr>
              <a:t>Z-gate</a:t>
            </a:r>
          </a:p>
        </p:txBody>
      </p:sp>
    </p:spTree>
    <p:extLst>
      <p:ext uri="{BB962C8B-B14F-4D97-AF65-F5344CB8AC3E}">
        <p14:creationId xmlns:p14="http://schemas.microsoft.com/office/powerpoint/2010/main" val="2835746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78B061-D316-0E43-AC1F-6FBCE15E6F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5190">
            <a:off x="6236582" y="2539433"/>
            <a:ext cx="6208981" cy="4601553"/>
          </a:xfrm>
          <a:custGeom>
            <a:avLst/>
            <a:gdLst>
              <a:gd name="connsiteX0" fmla="*/ 6208981 w 6208981"/>
              <a:gd name="connsiteY0" fmla="*/ 0 h 4601553"/>
              <a:gd name="connsiteX1" fmla="*/ 5732361 w 6208981"/>
              <a:gd name="connsiteY1" fmla="*/ 4601553 h 4601553"/>
              <a:gd name="connsiteX2" fmla="*/ 0 w 6208981"/>
              <a:gd name="connsiteY2" fmla="*/ 4007806 h 4601553"/>
              <a:gd name="connsiteX3" fmla="*/ 0 w 6208981"/>
              <a:gd name="connsiteY3" fmla="*/ 0 h 460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8981" h="4601553">
                <a:moveTo>
                  <a:pt x="6208981" y="0"/>
                </a:moveTo>
                <a:lnTo>
                  <a:pt x="5732361" y="4601553"/>
                </a:lnTo>
                <a:lnTo>
                  <a:pt x="0" y="400780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EFDA79-F3CC-7B4E-BA7A-32D788DB76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9448" cy="5129111"/>
          </a:xfrm>
          <a:custGeom>
            <a:avLst/>
            <a:gdLst>
              <a:gd name="connsiteX0" fmla="*/ 0 w 4429448"/>
              <a:gd name="connsiteY0" fmla="*/ 0 h 5129111"/>
              <a:gd name="connsiteX1" fmla="*/ 4429448 w 4429448"/>
              <a:gd name="connsiteY1" fmla="*/ 0 h 5129111"/>
              <a:gd name="connsiteX2" fmla="*/ 4429448 w 4429448"/>
              <a:gd name="connsiteY2" fmla="*/ 5129111 h 5129111"/>
              <a:gd name="connsiteX3" fmla="*/ 0 w 4429448"/>
              <a:gd name="connsiteY3" fmla="*/ 5129111 h 512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448" h="5129111">
                <a:moveTo>
                  <a:pt x="0" y="0"/>
                </a:moveTo>
                <a:lnTo>
                  <a:pt x="4429448" y="0"/>
                </a:lnTo>
                <a:lnTo>
                  <a:pt x="4429448" y="5129111"/>
                </a:lnTo>
                <a:lnTo>
                  <a:pt x="0" y="512911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39B274-4755-7545-AB85-7F5AA6CF508A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436491">
              <a:alpha val="7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8000" dirty="0">
                <a:solidFill>
                  <a:schemeClr val="bg1"/>
                </a:solidFill>
              </a:rPr>
              <a:t>Single QUBIT - Examples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FECEA7-F988-F545-87B7-3F96F83D3CC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48931" y="1678145"/>
            <a:ext cx="2437169" cy="2843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831F28-00F3-6F42-8B6F-F2AE6C19048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69363" y="1678145"/>
            <a:ext cx="2437169" cy="28433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A661CE-C6DE-8046-9AA8-3D12E28DCAD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382219" y="1620592"/>
            <a:ext cx="2535831" cy="29584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206BF4-F370-2D4C-B804-AF2B0610BBDC}"/>
              </a:ext>
            </a:extLst>
          </p:cNvPr>
          <p:cNvSpPr txBox="1"/>
          <p:nvPr/>
        </p:nvSpPr>
        <p:spPr>
          <a:xfrm>
            <a:off x="348931" y="5112064"/>
            <a:ext cx="2437169" cy="70788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4000" dirty="0">
                <a:solidFill>
                  <a:schemeClr val="bg1"/>
                </a:solidFill>
              </a:rPr>
              <a:t>RX-gate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F4C971-F3DC-7E44-A66A-2DAAC2708D68}"/>
              </a:ext>
            </a:extLst>
          </p:cNvPr>
          <p:cNvSpPr txBox="1"/>
          <p:nvPr/>
        </p:nvSpPr>
        <p:spPr>
          <a:xfrm>
            <a:off x="3369363" y="5112064"/>
            <a:ext cx="2437169" cy="70788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4000" dirty="0">
                <a:solidFill>
                  <a:schemeClr val="bg1"/>
                </a:solidFill>
              </a:rPr>
              <a:t>RY-gate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5DF479-F5CB-1740-9A02-FAFABE86E7D5}"/>
              </a:ext>
            </a:extLst>
          </p:cNvPr>
          <p:cNvSpPr txBox="1"/>
          <p:nvPr/>
        </p:nvSpPr>
        <p:spPr>
          <a:xfrm>
            <a:off x="6431550" y="5112064"/>
            <a:ext cx="2437169" cy="70788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4000" dirty="0">
                <a:solidFill>
                  <a:schemeClr val="bg1"/>
                </a:solidFill>
              </a:rPr>
              <a:t>RZ-gate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AEE036-A009-2E43-867F-E819DA4D0A2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497781" y="1620592"/>
            <a:ext cx="2535831" cy="29584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ACB6834-368A-4A4B-9FDF-B5848F81203D}"/>
              </a:ext>
            </a:extLst>
          </p:cNvPr>
          <p:cNvSpPr txBox="1"/>
          <p:nvPr/>
        </p:nvSpPr>
        <p:spPr>
          <a:xfrm>
            <a:off x="9547112" y="5112064"/>
            <a:ext cx="2437169" cy="70788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4000" dirty="0">
                <a:solidFill>
                  <a:schemeClr val="bg1"/>
                </a:solidFill>
              </a:rPr>
              <a:t>H-gate</a:t>
            </a:r>
          </a:p>
        </p:txBody>
      </p:sp>
    </p:spTree>
    <p:extLst>
      <p:ext uri="{BB962C8B-B14F-4D97-AF65-F5344CB8AC3E}">
        <p14:creationId xmlns:p14="http://schemas.microsoft.com/office/powerpoint/2010/main" val="1894700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78B061-D316-0E43-AC1F-6FBCE15E6F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5190">
            <a:off x="6236582" y="2539433"/>
            <a:ext cx="6208981" cy="4601553"/>
          </a:xfrm>
          <a:custGeom>
            <a:avLst/>
            <a:gdLst>
              <a:gd name="connsiteX0" fmla="*/ 6208981 w 6208981"/>
              <a:gd name="connsiteY0" fmla="*/ 0 h 4601553"/>
              <a:gd name="connsiteX1" fmla="*/ 5732361 w 6208981"/>
              <a:gd name="connsiteY1" fmla="*/ 4601553 h 4601553"/>
              <a:gd name="connsiteX2" fmla="*/ 0 w 6208981"/>
              <a:gd name="connsiteY2" fmla="*/ 4007806 h 4601553"/>
              <a:gd name="connsiteX3" fmla="*/ 0 w 6208981"/>
              <a:gd name="connsiteY3" fmla="*/ 0 h 460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8981" h="4601553">
                <a:moveTo>
                  <a:pt x="6208981" y="0"/>
                </a:moveTo>
                <a:lnTo>
                  <a:pt x="5732361" y="4601553"/>
                </a:lnTo>
                <a:lnTo>
                  <a:pt x="0" y="400780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EFDA79-F3CC-7B4E-BA7A-32D788DB76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9448" cy="5129111"/>
          </a:xfrm>
          <a:custGeom>
            <a:avLst/>
            <a:gdLst>
              <a:gd name="connsiteX0" fmla="*/ 0 w 4429448"/>
              <a:gd name="connsiteY0" fmla="*/ 0 h 5129111"/>
              <a:gd name="connsiteX1" fmla="*/ 4429448 w 4429448"/>
              <a:gd name="connsiteY1" fmla="*/ 0 h 5129111"/>
              <a:gd name="connsiteX2" fmla="*/ 4429448 w 4429448"/>
              <a:gd name="connsiteY2" fmla="*/ 5129111 h 5129111"/>
              <a:gd name="connsiteX3" fmla="*/ 0 w 4429448"/>
              <a:gd name="connsiteY3" fmla="*/ 5129111 h 512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448" h="5129111">
                <a:moveTo>
                  <a:pt x="0" y="0"/>
                </a:moveTo>
                <a:lnTo>
                  <a:pt x="4429448" y="0"/>
                </a:lnTo>
                <a:lnTo>
                  <a:pt x="4429448" y="5129111"/>
                </a:lnTo>
                <a:lnTo>
                  <a:pt x="0" y="512911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39B274-4755-7545-AB85-7F5AA6CF508A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436491">
              <a:alpha val="7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8000" dirty="0">
                <a:solidFill>
                  <a:schemeClr val="bg1"/>
                </a:solidFill>
              </a:rPr>
              <a:t>Generic one QUBIT GATES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0A542C-4320-A348-951F-1D51A9630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200" y="1606550"/>
            <a:ext cx="3124200" cy="3644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0270F5-1307-294E-84DA-5BAC637401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1757" y="1591947"/>
            <a:ext cx="3149233" cy="3674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A4B159-A1F7-EC4E-A775-B4B3C1B31C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6347" y="1591947"/>
            <a:ext cx="3149234" cy="36741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F5A039-02B9-2841-A6A7-171E390B36D1}"/>
              </a:ext>
            </a:extLst>
          </p:cNvPr>
          <p:cNvSpPr txBox="1"/>
          <p:nvPr/>
        </p:nvSpPr>
        <p:spPr>
          <a:xfrm>
            <a:off x="772200" y="5620840"/>
            <a:ext cx="3124200" cy="55399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3000" dirty="0">
                <a:solidFill>
                  <a:schemeClr val="bg1"/>
                </a:solidFill>
              </a:rPr>
              <a:t>U1(pi/2)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B78DE0-DC82-8441-BC22-52CA0BF484C3}"/>
              </a:ext>
            </a:extLst>
          </p:cNvPr>
          <p:cNvSpPr txBox="1"/>
          <p:nvPr/>
        </p:nvSpPr>
        <p:spPr>
          <a:xfrm>
            <a:off x="4454273" y="5620840"/>
            <a:ext cx="3124200" cy="55399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3000" dirty="0">
                <a:solidFill>
                  <a:schemeClr val="bg1"/>
                </a:solidFill>
              </a:rPr>
              <a:t>U2(pi/2, pi/2)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1E8B8C-B597-FD44-979E-6E1F724B286B}"/>
              </a:ext>
            </a:extLst>
          </p:cNvPr>
          <p:cNvSpPr txBox="1"/>
          <p:nvPr/>
        </p:nvSpPr>
        <p:spPr>
          <a:xfrm>
            <a:off x="8148864" y="5620840"/>
            <a:ext cx="3124200" cy="55399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3000" dirty="0">
                <a:solidFill>
                  <a:schemeClr val="bg1"/>
                </a:solidFill>
              </a:rPr>
              <a:t>U3(pi/2, pi/2,pi/2)</a:t>
            </a:r>
          </a:p>
        </p:txBody>
      </p:sp>
    </p:spTree>
    <p:extLst>
      <p:ext uri="{BB962C8B-B14F-4D97-AF65-F5344CB8AC3E}">
        <p14:creationId xmlns:p14="http://schemas.microsoft.com/office/powerpoint/2010/main" val="2316571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78B061-D316-0E43-AC1F-6FBCE15E6F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5190">
            <a:off x="6236582" y="2539433"/>
            <a:ext cx="6208981" cy="4601553"/>
          </a:xfrm>
          <a:custGeom>
            <a:avLst/>
            <a:gdLst>
              <a:gd name="connsiteX0" fmla="*/ 6208981 w 6208981"/>
              <a:gd name="connsiteY0" fmla="*/ 0 h 4601553"/>
              <a:gd name="connsiteX1" fmla="*/ 5732361 w 6208981"/>
              <a:gd name="connsiteY1" fmla="*/ 4601553 h 4601553"/>
              <a:gd name="connsiteX2" fmla="*/ 0 w 6208981"/>
              <a:gd name="connsiteY2" fmla="*/ 4007806 h 4601553"/>
              <a:gd name="connsiteX3" fmla="*/ 0 w 6208981"/>
              <a:gd name="connsiteY3" fmla="*/ 0 h 460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8981" h="4601553">
                <a:moveTo>
                  <a:pt x="6208981" y="0"/>
                </a:moveTo>
                <a:lnTo>
                  <a:pt x="5732361" y="4601553"/>
                </a:lnTo>
                <a:lnTo>
                  <a:pt x="0" y="400780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EFDA79-F3CC-7B4E-BA7A-32D788DB76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9448" cy="5129111"/>
          </a:xfrm>
          <a:custGeom>
            <a:avLst/>
            <a:gdLst>
              <a:gd name="connsiteX0" fmla="*/ 0 w 4429448"/>
              <a:gd name="connsiteY0" fmla="*/ 0 h 5129111"/>
              <a:gd name="connsiteX1" fmla="*/ 4429448 w 4429448"/>
              <a:gd name="connsiteY1" fmla="*/ 0 h 5129111"/>
              <a:gd name="connsiteX2" fmla="*/ 4429448 w 4429448"/>
              <a:gd name="connsiteY2" fmla="*/ 5129111 h 5129111"/>
              <a:gd name="connsiteX3" fmla="*/ 0 w 4429448"/>
              <a:gd name="connsiteY3" fmla="*/ 5129111 h 512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448" h="5129111">
                <a:moveTo>
                  <a:pt x="0" y="0"/>
                </a:moveTo>
                <a:lnTo>
                  <a:pt x="4429448" y="0"/>
                </a:lnTo>
                <a:lnTo>
                  <a:pt x="4429448" y="5129111"/>
                </a:lnTo>
                <a:lnTo>
                  <a:pt x="0" y="512911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39B274-4755-7545-AB85-7F5AA6CF508A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436491">
              <a:alpha val="7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8000" dirty="0">
                <a:solidFill>
                  <a:schemeClr val="bg1"/>
                </a:solidFill>
              </a:rPr>
              <a:t>Two or more QUBIT GATES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CBF57F-C4EA-4948-8170-9749E0A97A1E}"/>
              </a:ext>
            </a:extLst>
          </p:cNvPr>
          <p:cNvSpPr txBox="1"/>
          <p:nvPr/>
        </p:nvSpPr>
        <p:spPr>
          <a:xfrm>
            <a:off x="431800" y="1778000"/>
            <a:ext cx="115913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ES" sz="5000" dirty="0">
                <a:solidFill>
                  <a:schemeClr val="bg1"/>
                </a:solidFill>
              </a:rPr>
              <a:t>CX: Controlled CNOT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ES" sz="5000" dirty="0">
                <a:solidFill>
                  <a:schemeClr val="bg1"/>
                </a:solidFill>
              </a:rPr>
              <a:t>CCX: Toffoli (Controller-Controller-CNOT)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ES" sz="5000" dirty="0">
                <a:solidFill>
                  <a:schemeClr val="bg1"/>
                </a:solidFill>
              </a:rPr>
              <a:t>CH: Controlled Hadamard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ES" sz="5000" dirty="0">
                <a:solidFill>
                  <a:schemeClr val="bg1"/>
                </a:solidFill>
              </a:rPr>
              <a:t>CRZ: Controlled Rz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9DB1D-7FB3-9048-82F1-004259B465AD}"/>
              </a:ext>
            </a:extLst>
          </p:cNvPr>
          <p:cNvSpPr txBox="1"/>
          <p:nvPr/>
        </p:nvSpPr>
        <p:spPr>
          <a:xfrm>
            <a:off x="0" y="5385418"/>
            <a:ext cx="12192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S" sz="4500" dirty="0">
                <a:solidFill>
                  <a:schemeClr val="bg1"/>
                </a:solidFill>
              </a:rPr>
              <a:t>Each QISKIT revision adds more gates and functions</a:t>
            </a:r>
          </a:p>
        </p:txBody>
      </p:sp>
    </p:spTree>
    <p:extLst>
      <p:ext uri="{BB962C8B-B14F-4D97-AF65-F5344CB8AC3E}">
        <p14:creationId xmlns:p14="http://schemas.microsoft.com/office/powerpoint/2010/main" val="3714314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78B061-D316-0E43-AC1F-6FBCE15E6F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5190">
            <a:off x="6236582" y="2539433"/>
            <a:ext cx="6208981" cy="4601553"/>
          </a:xfrm>
          <a:custGeom>
            <a:avLst/>
            <a:gdLst>
              <a:gd name="connsiteX0" fmla="*/ 6208981 w 6208981"/>
              <a:gd name="connsiteY0" fmla="*/ 0 h 4601553"/>
              <a:gd name="connsiteX1" fmla="*/ 5732361 w 6208981"/>
              <a:gd name="connsiteY1" fmla="*/ 4601553 h 4601553"/>
              <a:gd name="connsiteX2" fmla="*/ 0 w 6208981"/>
              <a:gd name="connsiteY2" fmla="*/ 4007806 h 4601553"/>
              <a:gd name="connsiteX3" fmla="*/ 0 w 6208981"/>
              <a:gd name="connsiteY3" fmla="*/ 0 h 460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8981" h="4601553">
                <a:moveTo>
                  <a:pt x="6208981" y="0"/>
                </a:moveTo>
                <a:lnTo>
                  <a:pt x="5732361" y="4601553"/>
                </a:lnTo>
                <a:lnTo>
                  <a:pt x="0" y="400780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EFDA79-F3CC-7B4E-BA7A-32D788DB76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9448" cy="5129111"/>
          </a:xfrm>
          <a:custGeom>
            <a:avLst/>
            <a:gdLst>
              <a:gd name="connsiteX0" fmla="*/ 0 w 4429448"/>
              <a:gd name="connsiteY0" fmla="*/ 0 h 5129111"/>
              <a:gd name="connsiteX1" fmla="*/ 4429448 w 4429448"/>
              <a:gd name="connsiteY1" fmla="*/ 0 h 5129111"/>
              <a:gd name="connsiteX2" fmla="*/ 4429448 w 4429448"/>
              <a:gd name="connsiteY2" fmla="*/ 5129111 h 5129111"/>
              <a:gd name="connsiteX3" fmla="*/ 0 w 4429448"/>
              <a:gd name="connsiteY3" fmla="*/ 5129111 h 512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448" h="5129111">
                <a:moveTo>
                  <a:pt x="0" y="0"/>
                </a:moveTo>
                <a:lnTo>
                  <a:pt x="4429448" y="0"/>
                </a:lnTo>
                <a:lnTo>
                  <a:pt x="4429448" y="5129111"/>
                </a:lnTo>
                <a:lnTo>
                  <a:pt x="0" y="512911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39B274-4755-7545-AB85-7F5AA6CF508A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436491">
              <a:alpha val="7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8000" dirty="0">
                <a:solidFill>
                  <a:schemeClr val="bg1"/>
                </a:solidFill>
              </a:rPr>
              <a:t>First Quantum Circuit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024AFC-5089-1E4A-89A8-F362B05CA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140" y="1465537"/>
            <a:ext cx="5518677" cy="530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97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78B061-D316-0E43-AC1F-6FBCE15E6F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5190">
            <a:off x="6236582" y="2539433"/>
            <a:ext cx="6208981" cy="4601553"/>
          </a:xfrm>
          <a:custGeom>
            <a:avLst/>
            <a:gdLst>
              <a:gd name="connsiteX0" fmla="*/ 6208981 w 6208981"/>
              <a:gd name="connsiteY0" fmla="*/ 0 h 4601553"/>
              <a:gd name="connsiteX1" fmla="*/ 5732361 w 6208981"/>
              <a:gd name="connsiteY1" fmla="*/ 4601553 h 4601553"/>
              <a:gd name="connsiteX2" fmla="*/ 0 w 6208981"/>
              <a:gd name="connsiteY2" fmla="*/ 4007806 h 4601553"/>
              <a:gd name="connsiteX3" fmla="*/ 0 w 6208981"/>
              <a:gd name="connsiteY3" fmla="*/ 0 h 460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8981" h="4601553">
                <a:moveTo>
                  <a:pt x="6208981" y="0"/>
                </a:moveTo>
                <a:lnTo>
                  <a:pt x="5732361" y="4601553"/>
                </a:lnTo>
                <a:lnTo>
                  <a:pt x="0" y="400780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EFDA79-F3CC-7B4E-BA7A-32D788DB76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9448" cy="5129111"/>
          </a:xfrm>
          <a:custGeom>
            <a:avLst/>
            <a:gdLst>
              <a:gd name="connsiteX0" fmla="*/ 0 w 4429448"/>
              <a:gd name="connsiteY0" fmla="*/ 0 h 5129111"/>
              <a:gd name="connsiteX1" fmla="*/ 4429448 w 4429448"/>
              <a:gd name="connsiteY1" fmla="*/ 0 h 5129111"/>
              <a:gd name="connsiteX2" fmla="*/ 4429448 w 4429448"/>
              <a:gd name="connsiteY2" fmla="*/ 5129111 h 5129111"/>
              <a:gd name="connsiteX3" fmla="*/ 0 w 4429448"/>
              <a:gd name="connsiteY3" fmla="*/ 5129111 h 512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448" h="5129111">
                <a:moveTo>
                  <a:pt x="0" y="0"/>
                </a:moveTo>
                <a:lnTo>
                  <a:pt x="4429448" y="0"/>
                </a:lnTo>
                <a:lnTo>
                  <a:pt x="4429448" y="5129111"/>
                </a:lnTo>
                <a:lnTo>
                  <a:pt x="0" y="512911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39B274-4755-7545-AB85-7F5AA6CF508A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436491">
              <a:alpha val="7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8000" dirty="0">
                <a:solidFill>
                  <a:schemeClr val="bg1"/>
                </a:solidFill>
              </a:rPr>
              <a:t>S</a:t>
            </a:r>
            <a:r>
              <a:rPr lang="en-GB" sz="8000" dirty="0">
                <a:solidFill>
                  <a:schemeClr val="bg1"/>
                </a:solidFill>
              </a:rPr>
              <a:t>o</a:t>
            </a:r>
            <a:r>
              <a:rPr lang="en-ES" sz="8000" dirty="0">
                <a:solidFill>
                  <a:schemeClr val="bg1"/>
                </a:solidFill>
              </a:rPr>
              <a:t>me Q</a:t>
            </a:r>
            <a:r>
              <a:rPr lang="en-GB" sz="8000" dirty="0">
                <a:solidFill>
                  <a:schemeClr val="bg1"/>
                </a:solidFill>
              </a:rPr>
              <a:t>M</a:t>
            </a:r>
            <a:r>
              <a:rPr lang="en-ES" sz="8000" dirty="0">
                <a:solidFill>
                  <a:schemeClr val="bg1"/>
                </a:solidFill>
              </a:rPr>
              <a:t>emes ForTheWin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48D1A3-1D85-2143-9BD1-88954DB00F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319" y="1546498"/>
            <a:ext cx="6053603" cy="519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52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78B061-D316-0E43-AC1F-6FBCE15E6F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5190">
            <a:off x="6236582" y="2539433"/>
            <a:ext cx="6208981" cy="4601553"/>
          </a:xfrm>
          <a:custGeom>
            <a:avLst/>
            <a:gdLst>
              <a:gd name="connsiteX0" fmla="*/ 6208981 w 6208981"/>
              <a:gd name="connsiteY0" fmla="*/ 0 h 4601553"/>
              <a:gd name="connsiteX1" fmla="*/ 5732361 w 6208981"/>
              <a:gd name="connsiteY1" fmla="*/ 4601553 h 4601553"/>
              <a:gd name="connsiteX2" fmla="*/ 0 w 6208981"/>
              <a:gd name="connsiteY2" fmla="*/ 4007806 h 4601553"/>
              <a:gd name="connsiteX3" fmla="*/ 0 w 6208981"/>
              <a:gd name="connsiteY3" fmla="*/ 0 h 460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8981" h="4601553">
                <a:moveTo>
                  <a:pt x="6208981" y="0"/>
                </a:moveTo>
                <a:lnTo>
                  <a:pt x="5732361" y="4601553"/>
                </a:lnTo>
                <a:lnTo>
                  <a:pt x="0" y="400780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EFDA79-F3CC-7B4E-BA7A-32D788DB76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9448" cy="5129111"/>
          </a:xfrm>
          <a:custGeom>
            <a:avLst/>
            <a:gdLst>
              <a:gd name="connsiteX0" fmla="*/ 0 w 4429448"/>
              <a:gd name="connsiteY0" fmla="*/ 0 h 5129111"/>
              <a:gd name="connsiteX1" fmla="*/ 4429448 w 4429448"/>
              <a:gd name="connsiteY1" fmla="*/ 0 h 5129111"/>
              <a:gd name="connsiteX2" fmla="*/ 4429448 w 4429448"/>
              <a:gd name="connsiteY2" fmla="*/ 5129111 h 5129111"/>
              <a:gd name="connsiteX3" fmla="*/ 0 w 4429448"/>
              <a:gd name="connsiteY3" fmla="*/ 5129111 h 512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448" h="5129111">
                <a:moveTo>
                  <a:pt x="0" y="0"/>
                </a:moveTo>
                <a:lnTo>
                  <a:pt x="4429448" y="0"/>
                </a:lnTo>
                <a:lnTo>
                  <a:pt x="4429448" y="5129111"/>
                </a:lnTo>
                <a:lnTo>
                  <a:pt x="0" y="512911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39B274-4755-7545-AB85-7F5AA6CF508A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436491">
              <a:alpha val="7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8000" dirty="0">
                <a:solidFill>
                  <a:schemeClr val="bg1"/>
                </a:solidFill>
              </a:rPr>
              <a:t>First Quantum Circuit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024AFC-5089-1E4A-89A8-F362B05CA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140" y="1465537"/>
            <a:ext cx="5518677" cy="53059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A59247-646B-A541-8EDC-C4C0490D18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1021" y="1467934"/>
            <a:ext cx="5618537" cy="5301172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436E32F6-5ACD-3440-A605-7CB12ADF60CD}"/>
              </a:ext>
            </a:extLst>
          </p:cNvPr>
          <p:cNvSpPr/>
          <p:nvPr/>
        </p:nvSpPr>
        <p:spPr>
          <a:xfrm>
            <a:off x="5325762" y="5387546"/>
            <a:ext cx="1260389" cy="976184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76752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78B061-D316-0E43-AC1F-6FBCE15E6F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5190">
            <a:off x="6236582" y="2539433"/>
            <a:ext cx="6208981" cy="4601553"/>
          </a:xfrm>
          <a:custGeom>
            <a:avLst/>
            <a:gdLst>
              <a:gd name="connsiteX0" fmla="*/ 6208981 w 6208981"/>
              <a:gd name="connsiteY0" fmla="*/ 0 h 4601553"/>
              <a:gd name="connsiteX1" fmla="*/ 5732361 w 6208981"/>
              <a:gd name="connsiteY1" fmla="*/ 4601553 h 4601553"/>
              <a:gd name="connsiteX2" fmla="*/ 0 w 6208981"/>
              <a:gd name="connsiteY2" fmla="*/ 4007806 h 4601553"/>
              <a:gd name="connsiteX3" fmla="*/ 0 w 6208981"/>
              <a:gd name="connsiteY3" fmla="*/ 0 h 460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8981" h="4601553">
                <a:moveTo>
                  <a:pt x="6208981" y="0"/>
                </a:moveTo>
                <a:lnTo>
                  <a:pt x="5732361" y="4601553"/>
                </a:lnTo>
                <a:lnTo>
                  <a:pt x="0" y="400780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EFDA79-F3CC-7B4E-BA7A-32D788DB76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9448" cy="5129111"/>
          </a:xfrm>
          <a:custGeom>
            <a:avLst/>
            <a:gdLst>
              <a:gd name="connsiteX0" fmla="*/ 0 w 4429448"/>
              <a:gd name="connsiteY0" fmla="*/ 0 h 5129111"/>
              <a:gd name="connsiteX1" fmla="*/ 4429448 w 4429448"/>
              <a:gd name="connsiteY1" fmla="*/ 0 h 5129111"/>
              <a:gd name="connsiteX2" fmla="*/ 4429448 w 4429448"/>
              <a:gd name="connsiteY2" fmla="*/ 5129111 h 5129111"/>
              <a:gd name="connsiteX3" fmla="*/ 0 w 4429448"/>
              <a:gd name="connsiteY3" fmla="*/ 5129111 h 512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448" h="5129111">
                <a:moveTo>
                  <a:pt x="0" y="0"/>
                </a:moveTo>
                <a:lnTo>
                  <a:pt x="4429448" y="0"/>
                </a:lnTo>
                <a:lnTo>
                  <a:pt x="4429448" y="5129111"/>
                </a:lnTo>
                <a:lnTo>
                  <a:pt x="0" y="512911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39B274-4755-7545-AB85-7F5AA6CF508A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436491">
              <a:alpha val="7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8000" dirty="0">
                <a:solidFill>
                  <a:schemeClr val="bg1"/>
                </a:solidFill>
              </a:rPr>
              <a:t>QASM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7A0BE8-715A-3D46-AAF9-9BB36072A290}"/>
              </a:ext>
            </a:extLst>
          </p:cNvPr>
          <p:cNvSpPr txBox="1"/>
          <p:nvPr/>
        </p:nvSpPr>
        <p:spPr>
          <a:xfrm>
            <a:off x="185980" y="1518834"/>
            <a:ext cx="116547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S" sz="3000" dirty="0">
                <a:solidFill>
                  <a:schemeClr val="bg1"/>
                </a:solidFill>
              </a:rPr>
              <a:t>Assembly Language for QISKIT - “Machine code”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22D511-58CA-5F45-BD49-4901A9122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980" y="2268227"/>
            <a:ext cx="6273800" cy="2425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8D59E7-0280-E949-9C36-BAF759E55F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438" y="3183532"/>
            <a:ext cx="6899995" cy="34115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0BA9C99-9109-5E48-A51D-861536633705}"/>
              </a:ext>
            </a:extLst>
          </p:cNvPr>
          <p:cNvSpPr txBox="1"/>
          <p:nvPr/>
        </p:nvSpPr>
        <p:spPr>
          <a:xfrm>
            <a:off x="8916762" y="4078374"/>
            <a:ext cx="2923943" cy="61555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ES" sz="3400" dirty="0">
                <a:solidFill>
                  <a:schemeClr val="bg1"/>
                </a:solidFill>
              </a:rPr>
              <a:t>Load QASM file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FE6688-5669-AA43-AAAA-43CF73FAFAD6}"/>
              </a:ext>
            </a:extLst>
          </p:cNvPr>
          <p:cNvSpPr txBox="1"/>
          <p:nvPr/>
        </p:nvSpPr>
        <p:spPr>
          <a:xfrm>
            <a:off x="488843" y="4940473"/>
            <a:ext cx="2923943" cy="166199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ES" sz="3400" dirty="0">
                <a:solidFill>
                  <a:schemeClr val="bg1"/>
                </a:solidFill>
              </a:rPr>
              <a:t>Convert and save to file QISKIT circuit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AA502F09-FBAA-4D48-93D6-E8CFF4CDF1F4}"/>
              </a:ext>
            </a:extLst>
          </p:cNvPr>
          <p:cNvSpPr/>
          <p:nvPr/>
        </p:nvSpPr>
        <p:spPr>
          <a:xfrm rot="16200000">
            <a:off x="2551624" y="4314840"/>
            <a:ext cx="1289617" cy="1050737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768715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78B061-D316-0E43-AC1F-6FBCE15E6F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5190">
            <a:off x="6236582" y="2539433"/>
            <a:ext cx="6208981" cy="4601553"/>
          </a:xfrm>
          <a:custGeom>
            <a:avLst/>
            <a:gdLst>
              <a:gd name="connsiteX0" fmla="*/ 6208981 w 6208981"/>
              <a:gd name="connsiteY0" fmla="*/ 0 h 4601553"/>
              <a:gd name="connsiteX1" fmla="*/ 5732361 w 6208981"/>
              <a:gd name="connsiteY1" fmla="*/ 4601553 h 4601553"/>
              <a:gd name="connsiteX2" fmla="*/ 0 w 6208981"/>
              <a:gd name="connsiteY2" fmla="*/ 4007806 h 4601553"/>
              <a:gd name="connsiteX3" fmla="*/ 0 w 6208981"/>
              <a:gd name="connsiteY3" fmla="*/ 0 h 460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8981" h="4601553">
                <a:moveTo>
                  <a:pt x="6208981" y="0"/>
                </a:moveTo>
                <a:lnTo>
                  <a:pt x="5732361" y="4601553"/>
                </a:lnTo>
                <a:lnTo>
                  <a:pt x="0" y="400780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EFDA79-F3CC-7B4E-BA7A-32D788DB76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9448" cy="5129111"/>
          </a:xfrm>
          <a:custGeom>
            <a:avLst/>
            <a:gdLst>
              <a:gd name="connsiteX0" fmla="*/ 0 w 4429448"/>
              <a:gd name="connsiteY0" fmla="*/ 0 h 5129111"/>
              <a:gd name="connsiteX1" fmla="*/ 4429448 w 4429448"/>
              <a:gd name="connsiteY1" fmla="*/ 0 h 5129111"/>
              <a:gd name="connsiteX2" fmla="*/ 4429448 w 4429448"/>
              <a:gd name="connsiteY2" fmla="*/ 5129111 h 5129111"/>
              <a:gd name="connsiteX3" fmla="*/ 0 w 4429448"/>
              <a:gd name="connsiteY3" fmla="*/ 5129111 h 512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448" h="5129111">
                <a:moveTo>
                  <a:pt x="0" y="0"/>
                </a:moveTo>
                <a:lnTo>
                  <a:pt x="4429448" y="0"/>
                </a:lnTo>
                <a:lnTo>
                  <a:pt x="4429448" y="5129111"/>
                </a:lnTo>
                <a:lnTo>
                  <a:pt x="0" y="512911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39B274-4755-7545-AB85-7F5AA6CF508A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436491">
              <a:alpha val="7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8000" dirty="0">
                <a:solidFill>
                  <a:schemeClr val="bg1"/>
                </a:solidFill>
              </a:rPr>
              <a:t>Provider &amp; Backend concept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A60566-B93C-3C4C-9D2D-D2F151975DAB}"/>
              </a:ext>
            </a:extLst>
          </p:cNvPr>
          <p:cNvSpPr txBox="1"/>
          <p:nvPr/>
        </p:nvSpPr>
        <p:spPr>
          <a:xfrm>
            <a:off x="0" y="132343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S" sz="3200" dirty="0">
                <a:solidFill>
                  <a:schemeClr val="bg1"/>
                </a:solidFill>
              </a:rPr>
              <a:t>Backend is all software or real device we use to measure the circuit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FB86B4-BD5C-ED42-9204-F89EC636F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09" y="2082800"/>
            <a:ext cx="8648700" cy="2692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E814F9-DDC9-484F-A877-B7DFCC31F8AA}"/>
              </a:ext>
            </a:extLst>
          </p:cNvPr>
          <p:cNvSpPr txBox="1"/>
          <p:nvPr/>
        </p:nvSpPr>
        <p:spPr>
          <a:xfrm>
            <a:off x="5238426" y="2502999"/>
            <a:ext cx="6462794" cy="1015663"/>
          </a:xfrm>
          <a:prstGeom prst="rect">
            <a:avLst/>
          </a:prstGeom>
          <a:solidFill>
            <a:srgbClr val="43649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ES" sz="3000" dirty="0">
                <a:solidFill>
                  <a:schemeClr val="bg1"/>
                </a:solidFill>
              </a:rPr>
              <a:t>We must select a provider to obtain its backends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199B01-330A-A94A-89FB-474B935584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16" y="6007843"/>
            <a:ext cx="10718027" cy="6346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9B85F8-07C5-2340-A80F-1174E8F8A00B}"/>
              </a:ext>
            </a:extLst>
          </p:cNvPr>
          <p:cNvSpPr txBox="1"/>
          <p:nvPr/>
        </p:nvSpPr>
        <p:spPr>
          <a:xfrm>
            <a:off x="235221" y="4920212"/>
            <a:ext cx="8728288" cy="1015663"/>
          </a:xfrm>
          <a:prstGeom prst="rect">
            <a:avLst/>
          </a:prstGeom>
          <a:solidFill>
            <a:srgbClr val="43649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ES" sz="3000" dirty="0">
                <a:solidFill>
                  <a:schemeClr val="bg1"/>
                </a:solidFill>
              </a:rPr>
              <a:t>Query the provider to obtain the best backend for our experiment</a:t>
            </a:r>
          </a:p>
        </p:txBody>
      </p:sp>
    </p:spTree>
    <p:extLst>
      <p:ext uri="{BB962C8B-B14F-4D97-AF65-F5344CB8AC3E}">
        <p14:creationId xmlns:p14="http://schemas.microsoft.com/office/powerpoint/2010/main" val="3964352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78B061-D316-0E43-AC1F-6FBCE15E6F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5190">
            <a:off x="6236582" y="2539433"/>
            <a:ext cx="6208981" cy="4601553"/>
          </a:xfrm>
          <a:custGeom>
            <a:avLst/>
            <a:gdLst>
              <a:gd name="connsiteX0" fmla="*/ 6208981 w 6208981"/>
              <a:gd name="connsiteY0" fmla="*/ 0 h 4601553"/>
              <a:gd name="connsiteX1" fmla="*/ 5732361 w 6208981"/>
              <a:gd name="connsiteY1" fmla="*/ 4601553 h 4601553"/>
              <a:gd name="connsiteX2" fmla="*/ 0 w 6208981"/>
              <a:gd name="connsiteY2" fmla="*/ 4007806 h 4601553"/>
              <a:gd name="connsiteX3" fmla="*/ 0 w 6208981"/>
              <a:gd name="connsiteY3" fmla="*/ 0 h 460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8981" h="4601553">
                <a:moveTo>
                  <a:pt x="6208981" y="0"/>
                </a:moveTo>
                <a:lnTo>
                  <a:pt x="5732361" y="4601553"/>
                </a:lnTo>
                <a:lnTo>
                  <a:pt x="0" y="400780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EFDA79-F3CC-7B4E-BA7A-32D788DB76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9448" cy="5129111"/>
          </a:xfrm>
          <a:custGeom>
            <a:avLst/>
            <a:gdLst>
              <a:gd name="connsiteX0" fmla="*/ 0 w 4429448"/>
              <a:gd name="connsiteY0" fmla="*/ 0 h 5129111"/>
              <a:gd name="connsiteX1" fmla="*/ 4429448 w 4429448"/>
              <a:gd name="connsiteY1" fmla="*/ 0 h 5129111"/>
              <a:gd name="connsiteX2" fmla="*/ 4429448 w 4429448"/>
              <a:gd name="connsiteY2" fmla="*/ 5129111 h 5129111"/>
              <a:gd name="connsiteX3" fmla="*/ 0 w 4429448"/>
              <a:gd name="connsiteY3" fmla="*/ 5129111 h 512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448" h="5129111">
                <a:moveTo>
                  <a:pt x="0" y="0"/>
                </a:moveTo>
                <a:lnTo>
                  <a:pt x="4429448" y="0"/>
                </a:lnTo>
                <a:lnTo>
                  <a:pt x="4429448" y="5129111"/>
                </a:lnTo>
                <a:lnTo>
                  <a:pt x="0" y="512911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39B274-4755-7545-AB85-7F5AA6CF508A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436491">
              <a:alpha val="7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8000" dirty="0">
                <a:solidFill>
                  <a:schemeClr val="bg1"/>
                </a:solidFill>
              </a:rPr>
              <a:t>Provider &amp; Backend concept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20CCB0-C4E9-4943-A997-D920CAB7DCDB}"/>
              </a:ext>
            </a:extLst>
          </p:cNvPr>
          <p:cNvSpPr txBox="1"/>
          <p:nvPr/>
        </p:nvSpPr>
        <p:spPr>
          <a:xfrm>
            <a:off x="170480" y="1534332"/>
            <a:ext cx="1184070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solidFill>
                  <a:schemeClr val="bg1"/>
                </a:solidFill>
              </a:rPr>
              <a:t>%</a:t>
            </a:r>
            <a:r>
              <a:rPr lang="en-GB" sz="3000" b="1" dirty="0" err="1">
                <a:solidFill>
                  <a:schemeClr val="bg1"/>
                </a:solidFill>
              </a:rPr>
              <a:t>qiskit_backend_overview</a:t>
            </a:r>
            <a:r>
              <a:rPr lang="en-GB" sz="3000" b="1" dirty="0">
                <a:solidFill>
                  <a:schemeClr val="bg1"/>
                </a:solidFill>
              </a:rPr>
              <a:t> </a:t>
            </a:r>
            <a:r>
              <a:rPr lang="en-GB" sz="3400" dirty="0">
                <a:solidFill>
                  <a:schemeClr val="bg1"/>
                </a:solidFill>
              </a:rPr>
              <a:t>gives the information for all Quantum Devices (backend) from the provider</a:t>
            </a:r>
            <a:endParaRPr lang="en-ES" sz="34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83013F-0B36-2145-8DA7-4ECBB3CD0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8513" y="2719599"/>
            <a:ext cx="5279060" cy="392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27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78B061-D316-0E43-AC1F-6FBCE15E6F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5190">
            <a:off x="6236582" y="2539433"/>
            <a:ext cx="6208981" cy="4601553"/>
          </a:xfrm>
          <a:custGeom>
            <a:avLst/>
            <a:gdLst>
              <a:gd name="connsiteX0" fmla="*/ 6208981 w 6208981"/>
              <a:gd name="connsiteY0" fmla="*/ 0 h 4601553"/>
              <a:gd name="connsiteX1" fmla="*/ 5732361 w 6208981"/>
              <a:gd name="connsiteY1" fmla="*/ 4601553 h 4601553"/>
              <a:gd name="connsiteX2" fmla="*/ 0 w 6208981"/>
              <a:gd name="connsiteY2" fmla="*/ 4007806 h 4601553"/>
              <a:gd name="connsiteX3" fmla="*/ 0 w 6208981"/>
              <a:gd name="connsiteY3" fmla="*/ 0 h 460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8981" h="4601553">
                <a:moveTo>
                  <a:pt x="6208981" y="0"/>
                </a:moveTo>
                <a:lnTo>
                  <a:pt x="5732361" y="4601553"/>
                </a:lnTo>
                <a:lnTo>
                  <a:pt x="0" y="400780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EFDA79-F3CC-7B4E-BA7A-32D788DB76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9448" cy="5129111"/>
          </a:xfrm>
          <a:custGeom>
            <a:avLst/>
            <a:gdLst>
              <a:gd name="connsiteX0" fmla="*/ 0 w 4429448"/>
              <a:gd name="connsiteY0" fmla="*/ 0 h 5129111"/>
              <a:gd name="connsiteX1" fmla="*/ 4429448 w 4429448"/>
              <a:gd name="connsiteY1" fmla="*/ 0 h 5129111"/>
              <a:gd name="connsiteX2" fmla="*/ 4429448 w 4429448"/>
              <a:gd name="connsiteY2" fmla="*/ 5129111 h 5129111"/>
              <a:gd name="connsiteX3" fmla="*/ 0 w 4429448"/>
              <a:gd name="connsiteY3" fmla="*/ 5129111 h 512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448" h="5129111">
                <a:moveTo>
                  <a:pt x="0" y="0"/>
                </a:moveTo>
                <a:lnTo>
                  <a:pt x="4429448" y="0"/>
                </a:lnTo>
                <a:lnTo>
                  <a:pt x="4429448" y="5129111"/>
                </a:lnTo>
                <a:lnTo>
                  <a:pt x="0" y="512911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39B274-4755-7545-AB85-7F5AA6CF508A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436491">
              <a:alpha val="7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8000" dirty="0">
                <a:solidFill>
                  <a:schemeClr val="bg1"/>
                </a:solidFill>
              </a:rPr>
              <a:t>Quantum Circuit transpile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334ECE-F264-3746-9B3A-E48DC5324264}"/>
              </a:ext>
            </a:extLst>
          </p:cNvPr>
          <p:cNvSpPr txBox="1"/>
          <p:nvPr/>
        </p:nvSpPr>
        <p:spPr>
          <a:xfrm>
            <a:off x="167898" y="1355205"/>
            <a:ext cx="11856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S" sz="3000" dirty="0">
                <a:solidFill>
                  <a:schemeClr val="bg1"/>
                </a:solidFill>
              </a:rPr>
              <a:t>Transpilation means to convert to Quantum Circuit into basis gates that  implements the backend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CF5B56-8646-434D-88D2-3F9629E3B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98" y="2385073"/>
            <a:ext cx="7112000" cy="3073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A21066-61F9-7747-AA7D-367B49305C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961" y="3293464"/>
            <a:ext cx="7416693" cy="35373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DE333970-29CE-8041-A6FF-C5C0DF57C304}"/>
              </a:ext>
            </a:extLst>
          </p:cNvPr>
          <p:cNvSpPr/>
          <p:nvPr/>
        </p:nvSpPr>
        <p:spPr>
          <a:xfrm>
            <a:off x="4566349" y="4287220"/>
            <a:ext cx="542441" cy="774915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916590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78B061-D316-0E43-AC1F-6FBCE15E6F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5190">
            <a:off x="6236582" y="2539433"/>
            <a:ext cx="6208981" cy="4601553"/>
          </a:xfrm>
          <a:custGeom>
            <a:avLst/>
            <a:gdLst>
              <a:gd name="connsiteX0" fmla="*/ 6208981 w 6208981"/>
              <a:gd name="connsiteY0" fmla="*/ 0 h 4601553"/>
              <a:gd name="connsiteX1" fmla="*/ 5732361 w 6208981"/>
              <a:gd name="connsiteY1" fmla="*/ 4601553 h 4601553"/>
              <a:gd name="connsiteX2" fmla="*/ 0 w 6208981"/>
              <a:gd name="connsiteY2" fmla="*/ 4007806 h 4601553"/>
              <a:gd name="connsiteX3" fmla="*/ 0 w 6208981"/>
              <a:gd name="connsiteY3" fmla="*/ 0 h 460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8981" h="4601553">
                <a:moveTo>
                  <a:pt x="6208981" y="0"/>
                </a:moveTo>
                <a:lnTo>
                  <a:pt x="5732361" y="4601553"/>
                </a:lnTo>
                <a:lnTo>
                  <a:pt x="0" y="400780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EFDA79-F3CC-7B4E-BA7A-32D788DB76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9448" cy="5129111"/>
          </a:xfrm>
          <a:custGeom>
            <a:avLst/>
            <a:gdLst>
              <a:gd name="connsiteX0" fmla="*/ 0 w 4429448"/>
              <a:gd name="connsiteY0" fmla="*/ 0 h 5129111"/>
              <a:gd name="connsiteX1" fmla="*/ 4429448 w 4429448"/>
              <a:gd name="connsiteY1" fmla="*/ 0 h 5129111"/>
              <a:gd name="connsiteX2" fmla="*/ 4429448 w 4429448"/>
              <a:gd name="connsiteY2" fmla="*/ 5129111 h 5129111"/>
              <a:gd name="connsiteX3" fmla="*/ 0 w 4429448"/>
              <a:gd name="connsiteY3" fmla="*/ 5129111 h 512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448" h="5129111">
                <a:moveTo>
                  <a:pt x="0" y="0"/>
                </a:moveTo>
                <a:lnTo>
                  <a:pt x="4429448" y="0"/>
                </a:lnTo>
                <a:lnTo>
                  <a:pt x="4429448" y="5129111"/>
                </a:lnTo>
                <a:lnTo>
                  <a:pt x="0" y="512911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39B274-4755-7545-AB85-7F5AA6CF508A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436491">
              <a:alpha val="7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8000" dirty="0">
                <a:solidFill>
                  <a:schemeClr val="bg1"/>
                </a:solidFill>
              </a:rPr>
              <a:t>QISKIT private provider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9841FB-D002-B04F-9E0B-65AE864A911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14151" y="1555245"/>
            <a:ext cx="9190492" cy="516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18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78B061-D316-0E43-AC1F-6FBCE15E6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5190">
            <a:off x="6236582" y="2539433"/>
            <a:ext cx="6208981" cy="4601553"/>
          </a:xfrm>
          <a:custGeom>
            <a:avLst/>
            <a:gdLst>
              <a:gd name="connsiteX0" fmla="*/ 6208981 w 6208981"/>
              <a:gd name="connsiteY0" fmla="*/ 0 h 4601553"/>
              <a:gd name="connsiteX1" fmla="*/ 5732361 w 6208981"/>
              <a:gd name="connsiteY1" fmla="*/ 4601553 h 4601553"/>
              <a:gd name="connsiteX2" fmla="*/ 0 w 6208981"/>
              <a:gd name="connsiteY2" fmla="*/ 4007806 h 4601553"/>
              <a:gd name="connsiteX3" fmla="*/ 0 w 6208981"/>
              <a:gd name="connsiteY3" fmla="*/ 0 h 460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8981" h="4601553">
                <a:moveTo>
                  <a:pt x="6208981" y="0"/>
                </a:moveTo>
                <a:lnTo>
                  <a:pt x="5732361" y="4601553"/>
                </a:lnTo>
                <a:lnTo>
                  <a:pt x="0" y="400780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EFDA79-F3CC-7B4E-BA7A-32D788DB76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9448" cy="5129111"/>
          </a:xfrm>
          <a:custGeom>
            <a:avLst/>
            <a:gdLst>
              <a:gd name="connsiteX0" fmla="*/ 0 w 4429448"/>
              <a:gd name="connsiteY0" fmla="*/ 0 h 5129111"/>
              <a:gd name="connsiteX1" fmla="*/ 4429448 w 4429448"/>
              <a:gd name="connsiteY1" fmla="*/ 0 h 5129111"/>
              <a:gd name="connsiteX2" fmla="*/ 4429448 w 4429448"/>
              <a:gd name="connsiteY2" fmla="*/ 5129111 h 5129111"/>
              <a:gd name="connsiteX3" fmla="*/ 0 w 4429448"/>
              <a:gd name="connsiteY3" fmla="*/ 5129111 h 512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448" h="5129111">
                <a:moveTo>
                  <a:pt x="0" y="0"/>
                </a:moveTo>
                <a:lnTo>
                  <a:pt x="4429448" y="0"/>
                </a:lnTo>
                <a:lnTo>
                  <a:pt x="4429448" y="5129111"/>
                </a:lnTo>
                <a:lnTo>
                  <a:pt x="0" y="512911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39B274-4755-7545-AB85-7F5AA6CF508A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436491">
              <a:alpha val="7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8000" dirty="0">
                <a:solidFill>
                  <a:schemeClr val="bg1"/>
                </a:solidFill>
              </a:rPr>
              <a:t>QISKIT private provider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B70E8F-6DBB-B940-80D0-2A446D393B69}"/>
              </a:ext>
            </a:extLst>
          </p:cNvPr>
          <p:cNvSpPr txBox="1"/>
          <p:nvPr/>
        </p:nvSpPr>
        <p:spPr>
          <a:xfrm>
            <a:off x="121887" y="1323439"/>
            <a:ext cx="11788346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ES" sz="3900" dirty="0">
                <a:solidFill>
                  <a:schemeClr val="bg1"/>
                </a:solidFill>
              </a:rPr>
              <a:t>IBM gives to CSIC a private provider with 18 devices up to 65 QUBITS and 5 simulators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ES" sz="3900" dirty="0">
                <a:solidFill>
                  <a:schemeClr val="bg1"/>
                </a:solidFill>
              </a:rPr>
              <a:t>Steps to sign up: </a:t>
            </a:r>
            <a:r>
              <a:rPr lang="en-GB" sz="39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https://qst.csic.es/ibmq/csic-ibm-questions/</a:t>
            </a:r>
            <a:endParaRPr lang="en-GB" sz="39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900" dirty="0">
                <a:solidFill>
                  <a:schemeClr val="bg1"/>
                </a:solidFill>
              </a:rPr>
              <a:t>Create an IBM Quantum Experience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ES" sz="3900" dirty="0">
                <a:solidFill>
                  <a:schemeClr val="bg1"/>
                </a:solidFill>
              </a:rPr>
              <a:t>Be part of a research group or organization is required as well as a team leader person that creates the petition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ES" sz="3900" dirty="0">
                <a:solidFill>
                  <a:schemeClr val="bg1"/>
                </a:solidFill>
              </a:rPr>
              <a:t>Only available for CSIC staff</a:t>
            </a:r>
          </a:p>
        </p:txBody>
      </p:sp>
    </p:spTree>
    <p:extLst>
      <p:ext uri="{BB962C8B-B14F-4D97-AF65-F5344CB8AC3E}">
        <p14:creationId xmlns:p14="http://schemas.microsoft.com/office/powerpoint/2010/main" val="1925582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78B061-D316-0E43-AC1F-6FBCE15E6F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5190">
            <a:off x="6236582" y="2539433"/>
            <a:ext cx="6208981" cy="4601553"/>
          </a:xfrm>
          <a:custGeom>
            <a:avLst/>
            <a:gdLst>
              <a:gd name="connsiteX0" fmla="*/ 6208981 w 6208981"/>
              <a:gd name="connsiteY0" fmla="*/ 0 h 4601553"/>
              <a:gd name="connsiteX1" fmla="*/ 5732361 w 6208981"/>
              <a:gd name="connsiteY1" fmla="*/ 4601553 h 4601553"/>
              <a:gd name="connsiteX2" fmla="*/ 0 w 6208981"/>
              <a:gd name="connsiteY2" fmla="*/ 4007806 h 4601553"/>
              <a:gd name="connsiteX3" fmla="*/ 0 w 6208981"/>
              <a:gd name="connsiteY3" fmla="*/ 0 h 460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8981" h="4601553">
                <a:moveTo>
                  <a:pt x="6208981" y="0"/>
                </a:moveTo>
                <a:lnTo>
                  <a:pt x="5732361" y="4601553"/>
                </a:lnTo>
                <a:lnTo>
                  <a:pt x="0" y="400780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EFDA79-F3CC-7B4E-BA7A-32D788DB76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9448" cy="5129111"/>
          </a:xfrm>
          <a:custGeom>
            <a:avLst/>
            <a:gdLst>
              <a:gd name="connsiteX0" fmla="*/ 0 w 4429448"/>
              <a:gd name="connsiteY0" fmla="*/ 0 h 5129111"/>
              <a:gd name="connsiteX1" fmla="*/ 4429448 w 4429448"/>
              <a:gd name="connsiteY1" fmla="*/ 0 h 5129111"/>
              <a:gd name="connsiteX2" fmla="*/ 4429448 w 4429448"/>
              <a:gd name="connsiteY2" fmla="*/ 5129111 h 5129111"/>
              <a:gd name="connsiteX3" fmla="*/ 0 w 4429448"/>
              <a:gd name="connsiteY3" fmla="*/ 5129111 h 512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448" h="5129111">
                <a:moveTo>
                  <a:pt x="0" y="0"/>
                </a:moveTo>
                <a:lnTo>
                  <a:pt x="4429448" y="0"/>
                </a:lnTo>
                <a:lnTo>
                  <a:pt x="4429448" y="5129111"/>
                </a:lnTo>
                <a:lnTo>
                  <a:pt x="0" y="512911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39B274-4755-7545-AB85-7F5AA6CF508A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436491">
              <a:alpha val="7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8000" dirty="0">
                <a:solidFill>
                  <a:schemeClr val="bg1"/>
                </a:solidFill>
              </a:rPr>
              <a:t>QISKIT Metal (sneak peak)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484C10-7F71-D340-9F3C-FBC0D83A4997}"/>
              </a:ext>
            </a:extLst>
          </p:cNvPr>
          <p:cNvSpPr txBox="1"/>
          <p:nvPr/>
        </p:nvSpPr>
        <p:spPr>
          <a:xfrm>
            <a:off x="185351" y="1507524"/>
            <a:ext cx="1176363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4600" dirty="0">
                <a:solidFill>
                  <a:schemeClr val="bg1"/>
                </a:solidFill>
              </a:rPr>
              <a:t>Design, modeling, prototype and test Quantum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4600" dirty="0">
                <a:solidFill>
                  <a:schemeClr val="bg1"/>
                </a:solidFill>
              </a:rPr>
              <a:t>Superconducting circuits (CPW), Qubits calibration with Qiskit Pulse, Transmon systems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4600" dirty="0">
                <a:solidFill>
                  <a:schemeClr val="bg1"/>
                </a:solidFill>
              </a:rPr>
              <a:t>More info: </a:t>
            </a:r>
            <a:r>
              <a:rPr lang="en-GB" sz="46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https://qiskit.org/metal/</a:t>
            </a:r>
            <a:endParaRPr lang="en-ES" sz="4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4600" dirty="0">
                <a:solidFill>
                  <a:schemeClr val="bg1"/>
                </a:solidFill>
              </a:rPr>
              <a:t>Installation and tutorials: </a:t>
            </a:r>
            <a:r>
              <a:rPr lang="en-GB" sz="46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https://github.com/Qiskit/qiskit-metal</a:t>
            </a:r>
            <a:endParaRPr lang="en-GB" sz="4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541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78B061-D316-0E43-AC1F-6FBCE15E6F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5190">
            <a:off x="6236582" y="2539433"/>
            <a:ext cx="6208981" cy="4601553"/>
          </a:xfrm>
          <a:custGeom>
            <a:avLst/>
            <a:gdLst>
              <a:gd name="connsiteX0" fmla="*/ 6208981 w 6208981"/>
              <a:gd name="connsiteY0" fmla="*/ 0 h 4601553"/>
              <a:gd name="connsiteX1" fmla="*/ 5732361 w 6208981"/>
              <a:gd name="connsiteY1" fmla="*/ 4601553 h 4601553"/>
              <a:gd name="connsiteX2" fmla="*/ 0 w 6208981"/>
              <a:gd name="connsiteY2" fmla="*/ 4007806 h 4601553"/>
              <a:gd name="connsiteX3" fmla="*/ 0 w 6208981"/>
              <a:gd name="connsiteY3" fmla="*/ 0 h 460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8981" h="4601553">
                <a:moveTo>
                  <a:pt x="6208981" y="0"/>
                </a:moveTo>
                <a:lnTo>
                  <a:pt x="5732361" y="4601553"/>
                </a:lnTo>
                <a:lnTo>
                  <a:pt x="0" y="400780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EFDA79-F3CC-7B4E-BA7A-32D788DB76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9448" cy="5129111"/>
          </a:xfrm>
          <a:custGeom>
            <a:avLst/>
            <a:gdLst>
              <a:gd name="connsiteX0" fmla="*/ 0 w 4429448"/>
              <a:gd name="connsiteY0" fmla="*/ 0 h 5129111"/>
              <a:gd name="connsiteX1" fmla="*/ 4429448 w 4429448"/>
              <a:gd name="connsiteY1" fmla="*/ 0 h 5129111"/>
              <a:gd name="connsiteX2" fmla="*/ 4429448 w 4429448"/>
              <a:gd name="connsiteY2" fmla="*/ 5129111 h 5129111"/>
              <a:gd name="connsiteX3" fmla="*/ 0 w 4429448"/>
              <a:gd name="connsiteY3" fmla="*/ 5129111 h 512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448" h="5129111">
                <a:moveTo>
                  <a:pt x="0" y="0"/>
                </a:moveTo>
                <a:lnTo>
                  <a:pt x="4429448" y="0"/>
                </a:lnTo>
                <a:lnTo>
                  <a:pt x="4429448" y="5129111"/>
                </a:lnTo>
                <a:lnTo>
                  <a:pt x="0" y="512911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39B274-4755-7545-AB85-7F5AA6CF508A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436491">
              <a:alpha val="7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8000" dirty="0">
                <a:solidFill>
                  <a:schemeClr val="bg1"/>
                </a:solidFill>
              </a:rPr>
              <a:t>Quantum Fun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73B3B9-715E-C04B-80F1-4BE0F99DD2F8}"/>
              </a:ext>
            </a:extLst>
          </p:cNvPr>
          <p:cNvSpPr txBox="1"/>
          <p:nvPr/>
        </p:nvSpPr>
        <p:spPr>
          <a:xfrm>
            <a:off x="1446362" y="1460201"/>
            <a:ext cx="9299275" cy="6309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3500" b="1" dirty="0">
                <a:solidFill>
                  <a:srgbClr val="436491"/>
                </a:solidFill>
              </a:rPr>
              <a:t>Let’s use a Quantum System to draw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6FC44C-BA9E-7D47-B285-7DA813BA868C}"/>
              </a:ext>
            </a:extLst>
          </p:cNvPr>
          <p:cNvSpPr txBox="1"/>
          <p:nvPr/>
        </p:nvSpPr>
        <p:spPr>
          <a:xfrm>
            <a:off x="260887" y="2149019"/>
            <a:ext cx="116702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5000" dirty="0">
                <a:solidFill>
                  <a:schemeClr val="bg1"/>
                </a:solidFill>
              </a:rPr>
              <a:t>Build images to check state preparation of QUBITs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5000" dirty="0">
                <a:solidFill>
                  <a:schemeClr val="bg1"/>
                </a:solidFill>
              </a:rPr>
              <a:t>Check the error of certain gate on many Quantum Systems (% of wrong pixels)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5000" dirty="0">
                <a:solidFill>
                  <a:schemeClr val="bg1"/>
                </a:solidFill>
              </a:rPr>
              <a:t>Unusual use for a Quantum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5000" dirty="0">
                <a:solidFill>
                  <a:schemeClr val="bg1"/>
                </a:solidFill>
              </a:rPr>
              <a:t>Just for FUN, WHY NOT!!!!!</a:t>
            </a:r>
          </a:p>
        </p:txBody>
      </p:sp>
    </p:spTree>
    <p:extLst>
      <p:ext uri="{BB962C8B-B14F-4D97-AF65-F5344CB8AC3E}">
        <p14:creationId xmlns:p14="http://schemas.microsoft.com/office/powerpoint/2010/main" val="140974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78B061-D316-0E43-AC1F-6FBCE15E6F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5190">
            <a:off x="6236582" y="2539433"/>
            <a:ext cx="6208981" cy="4601553"/>
          </a:xfrm>
          <a:custGeom>
            <a:avLst/>
            <a:gdLst>
              <a:gd name="connsiteX0" fmla="*/ 6208981 w 6208981"/>
              <a:gd name="connsiteY0" fmla="*/ 0 h 4601553"/>
              <a:gd name="connsiteX1" fmla="*/ 5732361 w 6208981"/>
              <a:gd name="connsiteY1" fmla="*/ 4601553 h 4601553"/>
              <a:gd name="connsiteX2" fmla="*/ 0 w 6208981"/>
              <a:gd name="connsiteY2" fmla="*/ 4007806 h 4601553"/>
              <a:gd name="connsiteX3" fmla="*/ 0 w 6208981"/>
              <a:gd name="connsiteY3" fmla="*/ 0 h 460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8981" h="4601553">
                <a:moveTo>
                  <a:pt x="6208981" y="0"/>
                </a:moveTo>
                <a:lnTo>
                  <a:pt x="5732361" y="4601553"/>
                </a:lnTo>
                <a:lnTo>
                  <a:pt x="0" y="400780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EFDA79-F3CC-7B4E-BA7A-32D788DB76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9448" cy="5129111"/>
          </a:xfrm>
          <a:custGeom>
            <a:avLst/>
            <a:gdLst>
              <a:gd name="connsiteX0" fmla="*/ 0 w 4429448"/>
              <a:gd name="connsiteY0" fmla="*/ 0 h 5129111"/>
              <a:gd name="connsiteX1" fmla="*/ 4429448 w 4429448"/>
              <a:gd name="connsiteY1" fmla="*/ 0 h 5129111"/>
              <a:gd name="connsiteX2" fmla="*/ 4429448 w 4429448"/>
              <a:gd name="connsiteY2" fmla="*/ 5129111 h 5129111"/>
              <a:gd name="connsiteX3" fmla="*/ 0 w 4429448"/>
              <a:gd name="connsiteY3" fmla="*/ 5129111 h 512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448" h="5129111">
                <a:moveTo>
                  <a:pt x="0" y="0"/>
                </a:moveTo>
                <a:lnTo>
                  <a:pt x="4429448" y="0"/>
                </a:lnTo>
                <a:lnTo>
                  <a:pt x="4429448" y="5129111"/>
                </a:lnTo>
                <a:lnTo>
                  <a:pt x="0" y="512911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39B274-4755-7545-AB85-7F5AA6CF508A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436491">
              <a:alpha val="7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8000" dirty="0">
                <a:solidFill>
                  <a:schemeClr val="bg1"/>
                </a:solidFill>
              </a:rPr>
              <a:t>How to create the QImage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6FC44C-BA9E-7D47-B285-7DA813BA868C}"/>
              </a:ext>
            </a:extLst>
          </p:cNvPr>
          <p:cNvSpPr txBox="1"/>
          <p:nvPr/>
        </p:nvSpPr>
        <p:spPr>
          <a:xfrm>
            <a:off x="180948" y="1379577"/>
            <a:ext cx="11670224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4700" dirty="0">
                <a:solidFill>
                  <a:schemeClr val="bg1"/>
                </a:solidFill>
              </a:rPr>
              <a:t>Create an black and white image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4700" dirty="0">
                <a:solidFill>
                  <a:schemeClr val="bg1"/>
                </a:solidFill>
              </a:rPr>
              <a:t>Use one-hot encoding to save the image into CSV file as 0’s and 1’s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4700" dirty="0">
                <a:solidFill>
                  <a:schemeClr val="bg1"/>
                </a:solidFill>
              </a:rPr>
              <a:t>Split CSV columns in groups of N-QUBITS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4700" dirty="0">
                <a:solidFill>
                  <a:schemeClr val="bg1"/>
                </a:solidFill>
              </a:rPr>
              <a:t>Create all Quantum Circuits and store in array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4700" dirty="0">
                <a:solidFill>
                  <a:schemeClr val="bg1"/>
                </a:solidFill>
              </a:rPr>
              <a:t>Group circuits in max. number of experiments per backend, launch 1024 shots per circuit</a:t>
            </a:r>
          </a:p>
        </p:txBody>
      </p:sp>
    </p:spTree>
    <p:extLst>
      <p:ext uri="{BB962C8B-B14F-4D97-AF65-F5344CB8AC3E}">
        <p14:creationId xmlns:p14="http://schemas.microsoft.com/office/powerpoint/2010/main" val="1254152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78B061-D316-0E43-AC1F-6FBCE15E6F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5190">
            <a:off x="6236582" y="2539433"/>
            <a:ext cx="6208981" cy="4601553"/>
          </a:xfrm>
          <a:custGeom>
            <a:avLst/>
            <a:gdLst>
              <a:gd name="connsiteX0" fmla="*/ 6208981 w 6208981"/>
              <a:gd name="connsiteY0" fmla="*/ 0 h 4601553"/>
              <a:gd name="connsiteX1" fmla="*/ 5732361 w 6208981"/>
              <a:gd name="connsiteY1" fmla="*/ 4601553 h 4601553"/>
              <a:gd name="connsiteX2" fmla="*/ 0 w 6208981"/>
              <a:gd name="connsiteY2" fmla="*/ 4007806 h 4601553"/>
              <a:gd name="connsiteX3" fmla="*/ 0 w 6208981"/>
              <a:gd name="connsiteY3" fmla="*/ 0 h 460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8981" h="4601553">
                <a:moveTo>
                  <a:pt x="6208981" y="0"/>
                </a:moveTo>
                <a:lnTo>
                  <a:pt x="5732361" y="4601553"/>
                </a:lnTo>
                <a:lnTo>
                  <a:pt x="0" y="400780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EFDA79-F3CC-7B4E-BA7A-32D788DB76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9448" cy="5129111"/>
          </a:xfrm>
          <a:custGeom>
            <a:avLst/>
            <a:gdLst>
              <a:gd name="connsiteX0" fmla="*/ 0 w 4429448"/>
              <a:gd name="connsiteY0" fmla="*/ 0 h 5129111"/>
              <a:gd name="connsiteX1" fmla="*/ 4429448 w 4429448"/>
              <a:gd name="connsiteY1" fmla="*/ 0 h 5129111"/>
              <a:gd name="connsiteX2" fmla="*/ 4429448 w 4429448"/>
              <a:gd name="connsiteY2" fmla="*/ 5129111 h 5129111"/>
              <a:gd name="connsiteX3" fmla="*/ 0 w 4429448"/>
              <a:gd name="connsiteY3" fmla="*/ 5129111 h 512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448" h="5129111">
                <a:moveTo>
                  <a:pt x="0" y="0"/>
                </a:moveTo>
                <a:lnTo>
                  <a:pt x="4429448" y="0"/>
                </a:lnTo>
                <a:lnTo>
                  <a:pt x="4429448" y="5129111"/>
                </a:lnTo>
                <a:lnTo>
                  <a:pt x="0" y="512911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39B274-4755-7545-AB85-7F5AA6CF508A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436491">
              <a:alpha val="7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8000" dirty="0">
                <a:solidFill>
                  <a:schemeClr val="bg1"/>
                </a:solidFill>
              </a:rPr>
              <a:t>S</a:t>
            </a:r>
            <a:r>
              <a:rPr lang="en-GB" sz="8000" dirty="0">
                <a:solidFill>
                  <a:schemeClr val="bg1"/>
                </a:solidFill>
              </a:rPr>
              <a:t>o</a:t>
            </a:r>
            <a:r>
              <a:rPr lang="en-ES" sz="8000" dirty="0">
                <a:solidFill>
                  <a:schemeClr val="bg1"/>
                </a:solidFill>
              </a:rPr>
              <a:t>me Q</a:t>
            </a:r>
            <a:r>
              <a:rPr lang="en-GB" sz="8000" dirty="0">
                <a:solidFill>
                  <a:schemeClr val="bg1"/>
                </a:solidFill>
              </a:rPr>
              <a:t>M</a:t>
            </a:r>
            <a:r>
              <a:rPr lang="en-ES" sz="8000" dirty="0">
                <a:solidFill>
                  <a:schemeClr val="bg1"/>
                </a:solidFill>
              </a:rPr>
              <a:t>emes ForTheWin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48D1A3-1D85-2143-9BD1-88954DB00F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319" y="1546498"/>
            <a:ext cx="6053603" cy="5194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9A8B62-AE08-814D-829B-E8BF1D3865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642" y="1546498"/>
            <a:ext cx="5125039" cy="511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67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78B061-D316-0E43-AC1F-6FBCE15E6F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5190">
            <a:off x="6236582" y="2539433"/>
            <a:ext cx="6208981" cy="4601553"/>
          </a:xfrm>
          <a:custGeom>
            <a:avLst/>
            <a:gdLst>
              <a:gd name="connsiteX0" fmla="*/ 6208981 w 6208981"/>
              <a:gd name="connsiteY0" fmla="*/ 0 h 4601553"/>
              <a:gd name="connsiteX1" fmla="*/ 5732361 w 6208981"/>
              <a:gd name="connsiteY1" fmla="*/ 4601553 h 4601553"/>
              <a:gd name="connsiteX2" fmla="*/ 0 w 6208981"/>
              <a:gd name="connsiteY2" fmla="*/ 4007806 h 4601553"/>
              <a:gd name="connsiteX3" fmla="*/ 0 w 6208981"/>
              <a:gd name="connsiteY3" fmla="*/ 0 h 460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8981" h="4601553">
                <a:moveTo>
                  <a:pt x="6208981" y="0"/>
                </a:moveTo>
                <a:lnTo>
                  <a:pt x="5732361" y="4601553"/>
                </a:lnTo>
                <a:lnTo>
                  <a:pt x="0" y="400780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EFDA79-F3CC-7B4E-BA7A-32D788DB76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9448" cy="5129111"/>
          </a:xfrm>
          <a:custGeom>
            <a:avLst/>
            <a:gdLst>
              <a:gd name="connsiteX0" fmla="*/ 0 w 4429448"/>
              <a:gd name="connsiteY0" fmla="*/ 0 h 5129111"/>
              <a:gd name="connsiteX1" fmla="*/ 4429448 w 4429448"/>
              <a:gd name="connsiteY1" fmla="*/ 0 h 5129111"/>
              <a:gd name="connsiteX2" fmla="*/ 4429448 w 4429448"/>
              <a:gd name="connsiteY2" fmla="*/ 5129111 h 5129111"/>
              <a:gd name="connsiteX3" fmla="*/ 0 w 4429448"/>
              <a:gd name="connsiteY3" fmla="*/ 5129111 h 512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448" h="5129111">
                <a:moveTo>
                  <a:pt x="0" y="0"/>
                </a:moveTo>
                <a:lnTo>
                  <a:pt x="4429448" y="0"/>
                </a:lnTo>
                <a:lnTo>
                  <a:pt x="4429448" y="5129111"/>
                </a:lnTo>
                <a:lnTo>
                  <a:pt x="0" y="512911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39B274-4755-7545-AB85-7F5AA6CF508A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436491">
              <a:alpha val="7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8000" dirty="0">
                <a:solidFill>
                  <a:schemeClr val="bg1"/>
                </a:solidFill>
              </a:rPr>
              <a:t>Quantum Drawings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53275A-74E4-1647-8D31-BA10B2493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24" y="1519307"/>
            <a:ext cx="2778373" cy="27783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90B3E4-C982-3D40-AD25-4B67A04FDA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3135" y="3739924"/>
            <a:ext cx="2938586" cy="29385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B90A0B-C563-A340-A3C6-76D7FE28BD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9252" y="1447427"/>
            <a:ext cx="3098800" cy="3098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4328D5-FF86-0748-A6B5-91E893A407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0878" y="3739924"/>
            <a:ext cx="2938586" cy="29385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Curved Left Arrow 11">
            <a:extLst>
              <a:ext uri="{FF2B5EF4-FFF2-40B4-BE49-F238E27FC236}">
                <a16:creationId xmlns:a16="http://schemas.microsoft.com/office/drawing/2014/main" id="{AC76A899-D842-DC47-A7DA-4A76D2E14202}"/>
              </a:ext>
            </a:extLst>
          </p:cNvPr>
          <p:cNvSpPr/>
          <p:nvPr/>
        </p:nvSpPr>
        <p:spPr>
          <a:xfrm>
            <a:off x="3814307" y="1596274"/>
            <a:ext cx="1079157" cy="2624437"/>
          </a:xfrm>
          <a:prstGeom prst="curvedLeftArrow">
            <a:avLst>
              <a:gd name="adj1" fmla="val 25000"/>
              <a:gd name="adj2" fmla="val 50000"/>
              <a:gd name="adj3" fmla="val 4248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>
              <a:solidFill>
                <a:schemeClr val="tx1"/>
              </a:solidFill>
            </a:endParaRPr>
          </a:p>
        </p:txBody>
      </p:sp>
      <p:sp>
        <p:nvSpPr>
          <p:cNvPr id="14" name="Curved Left Arrow 13">
            <a:extLst>
              <a:ext uri="{FF2B5EF4-FFF2-40B4-BE49-F238E27FC236}">
                <a16:creationId xmlns:a16="http://schemas.microsoft.com/office/drawing/2014/main" id="{1238C8A9-E8E2-8A43-9649-E823C1CBECE4}"/>
              </a:ext>
            </a:extLst>
          </p:cNvPr>
          <p:cNvSpPr/>
          <p:nvPr/>
        </p:nvSpPr>
        <p:spPr>
          <a:xfrm rot="1133273" flipH="1">
            <a:off x="7518517" y="1411713"/>
            <a:ext cx="1077223" cy="2624437"/>
          </a:xfrm>
          <a:prstGeom prst="curvedLeftArrow">
            <a:avLst>
              <a:gd name="adj1" fmla="val 25000"/>
              <a:gd name="adj2" fmla="val 50000"/>
              <a:gd name="adj3" fmla="val 4248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DE5D97-3279-C848-A84C-E3998DF29389}"/>
              </a:ext>
            </a:extLst>
          </p:cNvPr>
          <p:cNvSpPr txBox="1"/>
          <p:nvPr/>
        </p:nvSpPr>
        <p:spPr>
          <a:xfrm>
            <a:off x="1014447" y="1447427"/>
            <a:ext cx="2335844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ES" b="1" dirty="0"/>
              <a:t>SIMULATOR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1D3062-3EC7-6C44-83D7-04A692B0AB2F}"/>
              </a:ext>
            </a:extLst>
          </p:cNvPr>
          <p:cNvSpPr txBox="1"/>
          <p:nvPr/>
        </p:nvSpPr>
        <p:spPr>
          <a:xfrm>
            <a:off x="9766878" y="4470877"/>
            <a:ext cx="2335844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ES" b="1" dirty="0"/>
              <a:t>SIMULATOR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36DA60-06F9-3E45-B0B6-2B40D1F3C638}"/>
              </a:ext>
            </a:extLst>
          </p:cNvPr>
          <p:cNvSpPr txBox="1"/>
          <p:nvPr/>
        </p:nvSpPr>
        <p:spPr>
          <a:xfrm>
            <a:off x="8598956" y="6194231"/>
            <a:ext cx="2335844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ES" b="1" dirty="0"/>
              <a:t>5-QUBIT BACKEND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739A99-4E1F-944C-963E-3F62041C5732}"/>
              </a:ext>
            </a:extLst>
          </p:cNvPr>
          <p:cNvSpPr txBox="1"/>
          <p:nvPr/>
        </p:nvSpPr>
        <p:spPr>
          <a:xfrm>
            <a:off x="58044" y="5824899"/>
            <a:ext cx="2335844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ES" b="1" dirty="0"/>
              <a:t>5-QUBIT BACKEND</a:t>
            </a:r>
          </a:p>
        </p:txBody>
      </p:sp>
    </p:spTree>
    <p:extLst>
      <p:ext uri="{BB962C8B-B14F-4D97-AF65-F5344CB8AC3E}">
        <p14:creationId xmlns:p14="http://schemas.microsoft.com/office/powerpoint/2010/main" val="10028289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78B061-D316-0E43-AC1F-6FBCE15E6F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5190">
            <a:off x="6236582" y="2539433"/>
            <a:ext cx="6208981" cy="4601553"/>
          </a:xfrm>
          <a:custGeom>
            <a:avLst/>
            <a:gdLst>
              <a:gd name="connsiteX0" fmla="*/ 6208981 w 6208981"/>
              <a:gd name="connsiteY0" fmla="*/ 0 h 4601553"/>
              <a:gd name="connsiteX1" fmla="*/ 5732361 w 6208981"/>
              <a:gd name="connsiteY1" fmla="*/ 4601553 h 4601553"/>
              <a:gd name="connsiteX2" fmla="*/ 0 w 6208981"/>
              <a:gd name="connsiteY2" fmla="*/ 4007806 h 4601553"/>
              <a:gd name="connsiteX3" fmla="*/ 0 w 6208981"/>
              <a:gd name="connsiteY3" fmla="*/ 0 h 460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8981" h="4601553">
                <a:moveTo>
                  <a:pt x="6208981" y="0"/>
                </a:moveTo>
                <a:lnTo>
                  <a:pt x="5732361" y="4601553"/>
                </a:lnTo>
                <a:lnTo>
                  <a:pt x="0" y="400780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EFDA79-F3CC-7B4E-BA7A-32D788DB76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9448" cy="5129111"/>
          </a:xfrm>
          <a:custGeom>
            <a:avLst/>
            <a:gdLst>
              <a:gd name="connsiteX0" fmla="*/ 0 w 4429448"/>
              <a:gd name="connsiteY0" fmla="*/ 0 h 5129111"/>
              <a:gd name="connsiteX1" fmla="*/ 4429448 w 4429448"/>
              <a:gd name="connsiteY1" fmla="*/ 0 h 5129111"/>
              <a:gd name="connsiteX2" fmla="*/ 4429448 w 4429448"/>
              <a:gd name="connsiteY2" fmla="*/ 5129111 h 5129111"/>
              <a:gd name="connsiteX3" fmla="*/ 0 w 4429448"/>
              <a:gd name="connsiteY3" fmla="*/ 5129111 h 512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448" h="5129111">
                <a:moveTo>
                  <a:pt x="0" y="0"/>
                </a:moveTo>
                <a:lnTo>
                  <a:pt x="4429448" y="0"/>
                </a:lnTo>
                <a:lnTo>
                  <a:pt x="4429448" y="5129111"/>
                </a:lnTo>
                <a:lnTo>
                  <a:pt x="0" y="512911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39B274-4755-7545-AB85-7F5AA6CF508A}"/>
              </a:ext>
            </a:extLst>
          </p:cNvPr>
          <p:cNvSpPr txBox="1"/>
          <p:nvPr/>
        </p:nvSpPr>
        <p:spPr>
          <a:xfrm>
            <a:off x="0" y="1843950"/>
            <a:ext cx="12192000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10000" dirty="0">
                <a:solidFill>
                  <a:schemeClr val="bg1"/>
                </a:solidFill>
              </a:rPr>
              <a:t>Quantum Portraits Gallery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32AACB-FD42-E845-80BD-46D3B91140E3}"/>
              </a:ext>
            </a:extLst>
          </p:cNvPr>
          <p:cNvCxnSpPr>
            <a:cxnSpLocks/>
          </p:cNvCxnSpPr>
          <p:nvPr/>
        </p:nvCxnSpPr>
        <p:spPr>
          <a:xfrm>
            <a:off x="1084217" y="881743"/>
            <a:ext cx="10190661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470865-766D-FC48-BBF6-FC478906F047}"/>
              </a:ext>
            </a:extLst>
          </p:cNvPr>
          <p:cNvCxnSpPr>
            <a:cxnSpLocks/>
          </p:cNvCxnSpPr>
          <p:nvPr/>
        </p:nvCxnSpPr>
        <p:spPr>
          <a:xfrm>
            <a:off x="1084217" y="6030686"/>
            <a:ext cx="10190661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674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78B061-D316-0E43-AC1F-6FBCE15E6F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5190">
            <a:off x="6236582" y="2539433"/>
            <a:ext cx="6208981" cy="4601553"/>
          </a:xfrm>
          <a:custGeom>
            <a:avLst/>
            <a:gdLst>
              <a:gd name="connsiteX0" fmla="*/ 6208981 w 6208981"/>
              <a:gd name="connsiteY0" fmla="*/ 0 h 4601553"/>
              <a:gd name="connsiteX1" fmla="*/ 5732361 w 6208981"/>
              <a:gd name="connsiteY1" fmla="*/ 4601553 h 4601553"/>
              <a:gd name="connsiteX2" fmla="*/ 0 w 6208981"/>
              <a:gd name="connsiteY2" fmla="*/ 4007806 h 4601553"/>
              <a:gd name="connsiteX3" fmla="*/ 0 w 6208981"/>
              <a:gd name="connsiteY3" fmla="*/ 0 h 460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8981" h="4601553">
                <a:moveTo>
                  <a:pt x="6208981" y="0"/>
                </a:moveTo>
                <a:lnTo>
                  <a:pt x="5732361" y="4601553"/>
                </a:lnTo>
                <a:lnTo>
                  <a:pt x="0" y="400780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EFDA79-F3CC-7B4E-BA7A-32D788DB76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9448" cy="5129111"/>
          </a:xfrm>
          <a:custGeom>
            <a:avLst/>
            <a:gdLst>
              <a:gd name="connsiteX0" fmla="*/ 0 w 4429448"/>
              <a:gd name="connsiteY0" fmla="*/ 0 h 5129111"/>
              <a:gd name="connsiteX1" fmla="*/ 4429448 w 4429448"/>
              <a:gd name="connsiteY1" fmla="*/ 0 h 5129111"/>
              <a:gd name="connsiteX2" fmla="*/ 4429448 w 4429448"/>
              <a:gd name="connsiteY2" fmla="*/ 5129111 h 5129111"/>
              <a:gd name="connsiteX3" fmla="*/ 0 w 4429448"/>
              <a:gd name="connsiteY3" fmla="*/ 5129111 h 512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448" h="5129111">
                <a:moveTo>
                  <a:pt x="0" y="0"/>
                </a:moveTo>
                <a:lnTo>
                  <a:pt x="4429448" y="0"/>
                </a:lnTo>
                <a:lnTo>
                  <a:pt x="4429448" y="5129111"/>
                </a:lnTo>
                <a:lnTo>
                  <a:pt x="0" y="512911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39B274-4755-7545-AB85-7F5AA6CF508A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436491">
              <a:alpha val="7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8000" dirty="0">
                <a:solidFill>
                  <a:schemeClr val="bg1"/>
                </a:solidFill>
              </a:rPr>
              <a:t>Quantum Fistro Diodenal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9790D0-A8FE-5846-9A12-09DA7C9741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996" y="1556543"/>
            <a:ext cx="5129111" cy="51291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C58B255-44AB-8147-BC7E-802F6FF29C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9868" y="1556543"/>
            <a:ext cx="5129111" cy="5129111"/>
          </a:xfrm>
          <a:prstGeom prst="rect">
            <a:avLst/>
          </a:prstGeom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259B43D0-5D35-9E47-9238-0C21BEEE5183}"/>
              </a:ext>
            </a:extLst>
          </p:cNvPr>
          <p:cNvSpPr/>
          <p:nvPr/>
        </p:nvSpPr>
        <p:spPr>
          <a:xfrm>
            <a:off x="4444285" y="2576081"/>
            <a:ext cx="1844298" cy="1425844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F86FC6-4E85-1E46-9088-1574CE1FC206}"/>
              </a:ext>
            </a:extLst>
          </p:cNvPr>
          <p:cNvSpPr txBox="1"/>
          <p:nvPr/>
        </p:nvSpPr>
        <p:spPr>
          <a:xfrm>
            <a:off x="4246593" y="1490894"/>
            <a:ext cx="2096371" cy="10156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3000" b="1" dirty="0">
                <a:solidFill>
                  <a:schemeClr val="bg1"/>
                </a:solidFill>
              </a:rPr>
              <a:t>7-QUBITS LATER</a:t>
            </a:r>
          </a:p>
        </p:txBody>
      </p:sp>
    </p:spTree>
    <p:extLst>
      <p:ext uri="{BB962C8B-B14F-4D97-AF65-F5344CB8AC3E}">
        <p14:creationId xmlns:p14="http://schemas.microsoft.com/office/powerpoint/2010/main" val="9441073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78B061-D316-0E43-AC1F-6FBCE15E6F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5190">
            <a:off x="6236582" y="2539433"/>
            <a:ext cx="6208981" cy="4601553"/>
          </a:xfrm>
          <a:custGeom>
            <a:avLst/>
            <a:gdLst>
              <a:gd name="connsiteX0" fmla="*/ 6208981 w 6208981"/>
              <a:gd name="connsiteY0" fmla="*/ 0 h 4601553"/>
              <a:gd name="connsiteX1" fmla="*/ 5732361 w 6208981"/>
              <a:gd name="connsiteY1" fmla="*/ 4601553 h 4601553"/>
              <a:gd name="connsiteX2" fmla="*/ 0 w 6208981"/>
              <a:gd name="connsiteY2" fmla="*/ 4007806 h 4601553"/>
              <a:gd name="connsiteX3" fmla="*/ 0 w 6208981"/>
              <a:gd name="connsiteY3" fmla="*/ 0 h 460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8981" h="4601553">
                <a:moveTo>
                  <a:pt x="6208981" y="0"/>
                </a:moveTo>
                <a:lnTo>
                  <a:pt x="5732361" y="4601553"/>
                </a:lnTo>
                <a:lnTo>
                  <a:pt x="0" y="400780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EFDA79-F3CC-7B4E-BA7A-32D788DB76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9448" cy="5129111"/>
          </a:xfrm>
          <a:custGeom>
            <a:avLst/>
            <a:gdLst>
              <a:gd name="connsiteX0" fmla="*/ 0 w 4429448"/>
              <a:gd name="connsiteY0" fmla="*/ 0 h 5129111"/>
              <a:gd name="connsiteX1" fmla="*/ 4429448 w 4429448"/>
              <a:gd name="connsiteY1" fmla="*/ 0 h 5129111"/>
              <a:gd name="connsiteX2" fmla="*/ 4429448 w 4429448"/>
              <a:gd name="connsiteY2" fmla="*/ 5129111 h 5129111"/>
              <a:gd name="connsiteX3" fmla="*/ 0 w 4429448"/>
              <a:gd name="connsiteY3" fmla="*/ 5129111 h 512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448" h="5129111">
                <a:moveTo>
                  <a:pt x="0" y="0"/>
                </a:moveTo>
                <a:lnTo>
                  <a:pt x="4429448" y="0"/>
                </a:lnTo>
                <a:lnTo>
                  <a:pt x="4429448" y="5129111"/>
                </a:lnTo>
                <a:lnTo>
                  <a:pt x="0" y="512911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39B274-4755-7545-AB85-7F5AA6CF508A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436491">
              <a:alpha val="7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8000" dirty="0">
                <a:solidFill>
                  <a:schemeClr val="bg1"/>
                </a:solidFill>
              </a:rPr>
              <a:t>Quantum Pepa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9790D0-A8FE-5846-9A12-09DA7C9741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996" y="1556543"/>
            <a:ext cx="5129111" cy="51291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C58B255-44AB-8147-BC7E-802F6FF29C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9868" y="1556543"/>
            <a:ext cx="5129111" cy="5129111"/>
          </a:xfrm>
          <a:prstGeom prst="rect">
            <a:avLst/>
          </a:prstGeom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259B43D0-5D35-9E47-9238-0C21BEEE5183}"/>
              </a:ext>
            </a:extLst>
          </p:cNvPr>
          <p:cNvSpPr/>
          <p:nvPr/>
        </p:nvSpPr>
        <p:spPr>
          <a:xfrm>
            <a:off x="4444285" y="2576081"/>
            <a:ext cx="1844298" cy="1425844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F86FC6-4E85-1E46-9088-1574CE1FC206}"/>
              </a:ext>
            </a:extLst>
          </p:cNvPr>
          <p:cNvSpPr txBox="1"/>
          <p:nvPr/>
        </p:nvSpPr>
        <p:spPr>
          <a:xfrm>
            <a:off x="4246593" y="1490894"/>
            <a:ext cx="2096371" cy="10156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3000" b="1" dirty="0">
                <a:solidFill>
                  <a:schemeClr val="bg1"/>
                </a:solidFill>
              </a:rPr>
              <a:t>7-QUBITS LATER</a:t>
            </a:r>
          </a:p>
        </p:txBody>
      </p:sp>
    </p:spTree>
    <p:extLst>
      <p:ext uri="{BB962C8B-B14F-4D97-AF65-F5344CB8AC3E}">
        <p14:creationId xmlns:p14="http://schemas.microsoft.com/office/powerpoint/2010/main" val="16246939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78B061-D316-0E43-AC1F-6FBCE15E6F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5190">
            <a:off x="6236582" y="2539433"/>
            <a:ext cx="6208981" cy="4601553"/>
          </a:xfrm>
          <a:custGeom>
            <a:avLst/>
            <a:gdLst>
              <a:gd name="connsiteX0" fmla="*/ 6208981 w 6208981"/>
              <a:gd name="connsiteY0" fmla="*/ 0 h 4601553"/>
              <a:gd name="connsiteX1" fmla="*/ 5732361 w 6208981"/>
              <a:gd name="connsiteY1" fmla="*/ 4601553 h 4601553"/>
              <a:gd name="connsiteX2" fmla="*/ 0 w 6208981"/>
              <a:gd name="connsiteY2" fmla="*/ 4007806 h 4601553"/>
              <a:gd name="connsiteX3" fmla="*/ 0 w 6208981"/>
              <a:gd name="connsiteY3" fmla="*/ 0 h 460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8981" h="4601553">
                <a:moveTo>
                  <a:pt x="6208981" y="0"/>
                </a:moveTo>
                <a:lnTo>
                  <a:pt x="5732361" y="4601553"/>
                </a:lnTo>
                <a:lnTo>
                  <a:pt x="0" y="400780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EFDA79-F3CC-7B4E-BA7A-32D788DB76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9448" cy="5129111"/>
          </a:xfrm>
          <a:custGeom>
            <a:avLst/>
            <a:gdLst>
              <a:gd name="connsiteX0" fmla="*/ 0 w 4429448"/>
              <a:gd name="connsiteY0" fmla="*/ 0 h 5129111"/>
              <a:gd name="connsiteX1" fmla="*/ 4429448 w 4429448"/>
              <a:gd name="connsiteY1" fmla="*/ 0 h 5129111"/>
              <a:gd name="connsiteX2" fmla="*/ 4429448 w 4429448"/>
              <a:gd name="connsiteY2" fmla="*/ 5129111 h 5129111"/>
              <a:gd name="connsiteX3" fmla="*/ 0 w 4429448"/>
              <a:gd name="connsiteY3" fmla="*/ 5129111 h 512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448" h="5129111">
                <a:moveTo>
                  <a:pt x="0" y="0"/>
                </a:moveTo>
                <a:lnTo>
                  <a:pt x="4429448" y="0"/>
                </a:lnTo>
                <a:lnTo>
                  <a:pt x="4429448" y="5129111"/>
                </a:lnTo>
                <a:lnTo>
                  <a:pt x="0" y="512911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39B274-4755-7545-AB85-7F5AA6CF508A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436491">
              <a:alpha val="7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8000" dirty="0">
                <a:solidFill>
                  <a:schemeClr val="bg1"/>
                </a:solidFill>
              </a:rPr>
              <a:t>Quantum Fernando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9790D0-A8FE-5846-9A12-09DA7C9741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996" y="1556543"/>
            <a:ext cx="5129111" cy="51291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C58B255-44AB-8147-BC7E-802F6FF29C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9868" y="1556543"/>
            <a:ext cx="5129111" cy="5129111"/>
          </a:xfrm>
          <a:prstGeom prst="rect">
            <a:avLst/>
          </a:prstGeom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259B43D0-5D35-9E47-9238-0C21BEEE5183}"/>
              </a:ext>
            </a:extLst>
          </p:cNvPr>
          <p:cNvSpPr/>
          <p:nvPr/>
        </p:nvSpPr>
        <p:spPr>
          <a:xfrm>
            <a:off x="4444285" y="2576081"/>
            <a:ext cx="1844298" cy="1425844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F86FC6-4E85-1E46-9088-1574CE1FC206}"/>
              </a:ext>
            </a:extLst>
          </p:cNvPr>
          <p:cNvSpPr txBox="1"/>
          <p:nvPr/>
        </p:nvSpPr>
        <p:spPr>
          <a:xfrm>
            <a:off x="4246593" y="1490894"/>
            <a:ext cx="2096371" cy="10156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3000" b="1" dirty="0">
                <a:solidFill>
                  <a:schemeClr val="bg1"/>
                </a:solidFill>
              </a:rPr>
              <a:t>7-QUBITS LATER</a:t>
            </a:r>
          </a:p>
        </p:txBody>
      </p:sp>
    </p:spTree>
    <p:extLst>
      <p:ext uri="{BB962C8B-B14F-4D97-AF65-F5344CB8AC3E}">
        <p14:creationId xmlns:p14="http://schemas.microsoft.com/office/powerpoint/2010/main" val="10773878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78B061-D316-0E43-AC1F-6FBCE15E6F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5190">
            <a:off x="6236582" y="2539433"/>
            <a:ext cx="6208981" cy="4601553"/>
          </a:xfrm>
          <a:custGeom>
            <a:avLst/>
            <a:gdLst>
              <a:gd name="connsiteX0" fmla="*/ 6208981 w 6208981"/>
              <a:gd name="connsiteY0" fmla="*/ 0 h 4601553"/>
              <a:gd name="connsiteX1" fmla="*/ 5732361 w 6208981"/>
              <a:gd name="connsiteY1" fmla="*/ 4601553 h 4601553"/>
              <a:gd name="connsiteX2" fmla="*/ 0 w 6208981"/>
              <a:gd name="connsiteY2" fmla="*/ 4007806 h 4601553"/>
              <a:gd name="connsiteX3" fmla="*/ 0 w 6208981"/>
              <a:gd name="connsiteY3" fmla="*/ 0 h 460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8981" h="4601553">
                <a:moveTo>
                  <a:pt x="6208981" y="0"/>
                </a:moveTo>
                <a:lnTo>
                  <a:pt x="5732361" y="4601553"/>
                </a:lnTo>
                <a:lnTo>
                  <a:pt x="0" y="400780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EFDA79-F3CC-7B4E-BA7A-32D788DB76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9448" cy="5129111"/>
          </a:xfrm>
          <a:custGeom>
            <a:avLst/>
            <a:gdLst>
              <a:gd name="connsiteX0" fmla="*/ 0 w 4429448"/>
              <a:gd name="connsiteY0" fmla="*/ 0 h 5129111"/>
              <a:gd name="connsiteX1" fmla="*/ 4429448 w 4429448"/>
              <a:gd name="connsiteY1" fmla="*/ 0 h 5129111"/>
              <a:gd name="connsiteX2" fmla="*/ 4429448 w 4429448"/>
              <a:gd name="connsiteY2" fmla="*/ 5129111 h 5129111"/>
              <a:gd name="connsiteX3" fmla="*/ 0 w 4429448"/>
              <a:gd name="connsiteY3" fmla="*/ 5129111 h 512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448" h="5129111">
                <a:moveTo>
                  <a:pt x="0" y="0"/>
                </a:moveTo>
                <a:lnTo>
                  <a:pt x="4429448" y="0"/>
                </a:lnTo>
                <a:lnTo>
                  <a:pt x="4429448" y="5129111"/>
                </a:lnTo>
                <a:lnTo>
                  <a:pt x="0" y="512911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39B274-4755-7545-AB85-7F5AA6CF508A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436491">
              <a:alpha val="7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8000" dirty="0">
                <a:solidFill>
                  <a:schemeClr val="bg1"/>
                </a:solidFill>
              </a:rPr>
              <a:t>Quantum David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9790D0-A8FE-5846-9A12-09DA7C9741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996" y="1556543"/>
            <a:ext cx="5129111" cy="51291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C58B255-44AB-8147-BC7E-802F6FF29C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9868" y="1556543"/>
            <a:ext cx="5129111" cy="5129111"/>
          </a:xfrm>
          <a:prstGeom prst="rect">
            <a:avLst/>
          </a:prstGeom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259B43D0-5D35-9E47-9238-0C21BEEE5183}"/>
              </a:ext>
            </a:extLst>
          </p:cNvPr>
          <p:cNvSpPr/>
          <p:nvPr/>
        </p:nvSpPr>
        <p:spPr>
          <a:xfrm>
            <a:off x="4444285" y="2576081"/>
            <a:ext cx="1844298" cy="1425844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F86FC6-4E85-1E46-9088-1574CE1FC206}"/>
              </a:ext>
            </a:extLst>
          </p:cNvPr>
          <p:cNvSpPr txBox="1"/>
          <p:nvPr/>
        </p:nvSpPr>
        <p:spPr>
          <a:xfrm>
            <a:off x="4246593" y="1490894"/>
            <a:ext cx="2096371" cy="10156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3000" b="1" dirty="0">
                <a:solidFill>
                  <a:schemeClr val="bg1"/>
                </a:solidFill>
              </a:rPr>
              <a:t>7-QUBITS LATER</a:t>
            </a:r>
          </a:p>
        </p:txBody>
      </p:sp>
    </p:spTree>
    <p:extLst>
      <p:ext uri="{BB962C8B-B14F-4D97-AF65-F5344CB8AC3E}">
        <p14:creationId xmlns:p14="http://schemas.microsoft.com/office/powerpoint/2010/main" val="12924755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78B061-D316-0E43-AC1F-6FBCE15E6F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5190">
            <a:off x="6236582" y="2539433"/>
            <a:ext cx="6208981" cy="4601553"/>
          </a:xfrm>
          <a:custGeom>
            <a:avLst/>
            <a:gdLst>
              <a:gd name="connsiteX0" fmla="*/ 6208981 w 6208981"/>
              <a:gd name="connsiteY0" fmla="*/ 0 h 4601553"/>
              <a:gd name="connsiteX1" fmla="*/ 5732361 w 6208981"/>
              <a:gd name="connsiteY1" fmla="*/ 4601553 h 4601553"/>
              <a:gd name="connsiteX2" fmla="*/ 0 w 6208981"/>
              <a:gd name="connsiteY2" fmla="*/ 4007806 h 4601553"/>
              <a:gd name="connsiteX3" fmla="*/ 0 w 6208981"/>
              <a:gd name="connsiteY3" fmla="*/ 0 h 460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8981" h="4601553">
                <a:moveTo>
                  <a:pt x="6208981" y="0"/>
                </a:moveTo>
                <a:lnTo>
                  <a:pt x="5732361" y="4601553"/>
                </a:lnTo>
                <a:lnTo>
                  <a:pt x="0" y="400780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EFDA79-F3CC-7B4E-BA7A-32D788DB76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9448" cy="5129111"/>
          </a:xfrm>
          <a:custGeom>
            <a:avLst/>
            <a:gdLst>
              <a:gd name="connsiteX0" fmla="*/ 0 w 4429448"/>
              <a:gd name="connsiteY0" fmla="*/ 0 h 5129111"/>
              <a:gd name="connsiteX1" fmla="*/ 4429448 w 4429448"/>
              <a:gd name="connsiteY1" fmla="*/ 0 h 5129111"/>
              <a:gd name="connsiteX2" fmla="*/ 4429448 w 4429448"/>
              <a:gd name="connsiteY2" fmla="*/ 5129111 h 5129111"/>
              <a:gd name="connsiteX3" fmla="*/ 0 w 4429448"/>
              <a:gd name="connsiteY3" fmla="*/ 5129111 h 512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448" h="5129111">
                <a:moveTo>
                  <a:pt x="0" y="0"/>
                </a:moveTo>
                <a:lnTo>
                  <a:pt x="4429448" y="0"/>
                </a:lnTo>
                <a:lnTo>
                  <a:pt x="4429448" y="5129111"/>
                </a:lnTo>
                <a:lnTo>
                  <a:pt x="0" y="512911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39B274-4755-7545-AB85-7F5AA6CF508A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436491">
              <a:alpha val="7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8000" dirty="0">
                <a:solidFill>
                  <a:schemeClr val="bg1"/>
                </a:solidFill>
              </a:rPr>
              <a:t>Quantum Carlos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9790D0-A8FE-5846-9A12-09DA7C9741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996" y="1556543"/>
            <a:ext cx="5129111" cy="51291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C58B255-44AB-8147-BC7E-802F6FF29C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9868" y="1556543"/>
            <a:ext cx="5129111" cy="5129111"/>
          </a:xfrm>
          <a:prstGeom prst="rect">
            <a:avLst/>
          </a:prstGeom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259B43D0-5D35-9E47-9238-0C21BEEE5183}"/>
              </a:ext>
            </a:extLst>
          </p:cNvPr>
          <p:cNvSpPr/>
          <p:nvPr/>
        </p:nvSpPr>
        <p:spPr>
          <a:xfrm>
            <a:off x="4444285" y="2576081"/>
            <a:ext cx="1844298" cy="1425844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F86FC6-4E85-1E46-9088-1574CE1FC206}"/>
              </a:ext>
            </a:extLst>
          </p:cNvPr>
          <p:cNvSpPr txBox="1"/>
          <p:nvPr/>
        </p:nvSpPr>
        <p:spPr>
          <a:xfrm>
            <a:off x="4246593" y="1490894"/>
            <a:ext cx="2096371" cy="10156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3000" b="1" dirty="0">
                <a:solidFill>
                  <a:schemeClr val="bg1"/>
                </a:solidFill>
              </a:rPr>
              <a:t>7-QUBITS LATER</a:t>
            </a:r>
          </a:p>
        </p:txBody>
      </p:sp>
    </p:spTree>
    <p:extLst>
      <p:ext uri="{BB962C8B-B14F-4D97-AF65-F5344CB8AC3E}">
        <p14:creationId xmlns:p14="http://schemas.microsoft.com/office/powerpoint/2010/main" val="24232468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78B061-D316-0E43-AC1F-6FBCE15E6F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5190">
            <a:off x="6236582" y="2539433"/>
            <a:ext cx="6208981" cy="4601553"/>
          </a:xfrm>
          <a:custGeom>
            <a:avLst/>
            <a:gdLst>
              <a:gd name="connsiteX0" fmla="*/ 6208981 w 6208981"/>
              <a:gd name="connsiteY0" fmla="*/ 0 h 4601553"/>
              <a:gd name="connsiteX1" fmla="*/ 5732361 w 6208981"/>
              <a:gd name="connsiteY1" fmla="*/ 4601553 h 4601553"/>
              <a:gd name="connsiteX2" fmla="*/ 0 w 6208981"/>
              <a:gd name="connsiteY2" fmla="*/ 4007806 h 4601553"/>
              <a:gd name="connsiteX3" fmla="*/ 0 w 6208981"/>
              <a:gd name="connsiteY3" fmla="*/ 0 h 460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8981" h="4601553">
                <a:moveTo>
                  <a:pt x="6208981" y="0"/>
                </a:moveTo>
                <a:lnTo>
                  <a:pt x="5732361" y="4601553"/>
                </a:lnTo>
                <a:lnTo>
                  <a:pt x="0" y="400780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EFDA79-F3CC-7B4E-BA7A-32D788DB76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9448" cy="5129111"/>
          </a:xfrm>
          <a:custGeom>
            <a:avLst/>
            <a:gdLst>
              <a:gd name="connsiteX0" fmla="*/ 0 w 4429448"/>
              <a:gd name="connsiteY0" fmla="*/ 0 h 5129111"/>
              <a:gd name="connsiteX1" fmla="*/ 4429448 w 4429448"/>
              <a:gd name="connsiteY1" fmla="*/ 0 h 5129111"/>
              <a:gd name="connsiteX2" fmla="*/ 4429448 w 4429448"/>
              <a:gd name="connsiteY2" fmla="*/ 5129111 h 5129111"/>
              <a:gd name="connsiteX3" fmla="*/ 0 w 4429448"/>
              <a:gd name="connsiteY3" fmla="*/ 5129111 h 512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448" h="5129111">
                <a:moveTo>
                  <a:pt x="0" y="0"/>
                </a:moveTo>
                <a:lnTo>
                  <a:pt x="4429448" y="0"/>
                </a:lnTo>
                <a:lnTo>
                  <a:pt x="4429448" y="5129111"/>
                </a:lnTo>
                <a:lnTo>
                  <a:pt x="0" y="512911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39B274-4755-7545-AB85-7F5AA6CF508A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436491">
              <a:alpha val="7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8000" dirty="0">
                <a:solidFill>
                  <a:schemeClr val="bg1"/>
                </a:solidFill>
              </a:rPr>
              <a:t>Quantum Victor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9790D0-A8FE-5846-9A12-09DA7C9741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996" y="1556543"/>
            <a:ext cx="5129111" cy="51291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C58B255-44AB-8147-BC7E-802F6FF29C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9868" y="1556543"/>
            <a:ext cx="5129111" cy="5129111"/>
          </a:xfrm>
          <a:prstGeom prst="rect">
            <a:avLst/>
          </a:prstGeom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259B43D0-5D35-9E47-9238-0C21BEEE5183}"/>
              </a:ext>
            </a:extLst>
          </p:cNvPr>
          <p:cNvSpPr/>
          <p:nvPr/>
        </p:nvSpPr>
        <p:spPr>
          <a:xfrm>
            <a:off x="4444285" y="2576081"/>
            <a:ext cx="1844298" cy="1425844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F86FC6-4E85-1E46-9088-1574CE1FC206}"/>
              </a:ext>
            </a:extLst>
          </p:cNvPr>
          <p:cNvSpPr txBox="1"/>
          <p:nvPr/>
        </p:nvSpPr>
        <p:spPr>
          <a:xfrm>
            <a:off x="4246593" y="1490894"/>
            <a:ext cx="2096371" cy="10156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3000" b="1" dirty="0">
                <a:solidFill>
                  <a:schemeClr val="bg1"/>
                </a:solidFill>
              </a:rPr>
              <a:t>7-QUBITS LATER</a:t>
            </a:r>
          </a:p>
        </p:txBody>
      </p:sp>
    </p:spTree>
    <p:extLst>
      <p:ext uri="{BB962C8B-B14F-4D97-AF65-F5344CB8AC3E}">
        <p14:creationId xmlns:p14="http://schemas.microsoft.com/office/powerpoint/2010/main" val="16262316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78B061-D316-0E43-AC1F-6FBCE15E6F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5190">
            <a:off x="6236582" y="2539433"/>
            <a:ext cx="6208981" cy="4601553"/>
          </a:xfrm>
          <a:custGeom>
            <a:avLst/>
            <a:gdLst>
              <a:gd name="connsiteX0" fmla="*/ 6208981 w 6208981"/>
              <a:gd name="connsiteY0" fmla="*/ 0 h 4601553"/>
              <a:gd name="connsiteX1" fmla="*/ 5732361 w 6208981"/>
              <a:gd name="connsiteY1" fmla="*/ 4601553 h 4601553"/>
              <a:gd name="connsiteX2" fmla="*/ 0 w 6208981"/>
              <a:gd name="connsiteY2" fmla="*/ 4007806 h 4601553"/>
              <a:gd name="connsiteX3" fmla="*/ 0 w 6208981"/>
              <a:gd name="connsiteY3" fmla="*/ 0 h 460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8981" h="4601553">
                <a:moveTo>
                  <a:pt x="6208981" y="0"/>
                </a:moveTo>
                <a:lnTo>
                  <a:pt x="5732361" y="4601553"/>
                </a:lnTo>
                <a:lnTo>
                  <a:pt x="0" y="400780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EFDA79-F3CC-7B4E-BA7A-32D788DB76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9448" cy="5129111"/>
          </a:xfrm>
          <a:custGeom>
            <a:avLst/>
            <a:gdLst>
              <a:gd name="connsiteX0" fmla="*/ 0 w 4429448"/>
              <a:gd name="connsiteY0" fmla="*/ 0 h 5129111"/>
              <a:gd name="connsiteX1" fmla="*/ 4429448 w 4429448"/>
              <a:gd name="connsiteY1" fmla="*/ 0 h 5129111"/>
              <a:gd name="connsiteX2" fmla="*/ 4429448 w 4429448"/>
              <a:gd name="connsiteY2" fmla="*/ 5129111 h 5129111"/>
              <a:gd name="connsiteX3" fmla="*/ 0 w 4429448"/>
              <a:gd name="connsiteY3" fmla="*/ 5129111 h 512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448" h="5129111">
                <a:moveTo>
                  <a:pt x="0" y="0"/>
                </a:moveTo>
                <a:lnTo>
                  <a:pt x="4429448" y="0"/>
                </a:lnTo>
                <a:lnTo>
                  <a:pt x="4429448" y="5129111"/>
                </a:lnTo>
                <a:lnTo>
                  <a:pt x="0" y="512911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39B274-4755-7545-AB85-7F5AA6CF508A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436491">
              <a:alpha val="7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8000" dirty="0">
                <a:solidFill>
                  <a:schemeClr val="bg1"/>
                </a:solidFill>
              </a:rPr>
              <a:t>Quantum 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9790D0-A8FE-5846-9A12-09DA7C9741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996" y="1556543"/>
            <a:ext cx="5129111" cy="51291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C58B255-44AB-8147-BC7E-802F6FF29C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9868" y="1556543"/>
            <a:ext cx="5129111" cy="5129111"/>
          </a:xfrm>
          <a:prstGeom prst="rect">
            <a:avLst/>
          </a:prstGeom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259B43D0-5D35-9E47-9238-0C21BEEE5183}"/>
              </a:ext>
            </a:extLst>
          </p:cNvPr>
          <p:cNvSpPr/>
          <p:nvPr/>
        </p:nvSpPr>
        <p:spPr>
          <a:xfrm>
            <a:off x="4444285" y="2576081"/>
            <a:ext cx="1844298" cy="1425844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F86FC6-4E85-1E46-9088-1574CE1FC206}"/>
              </a:ext>
            </a:extLst>
          </p:cNvPr>
          <p:cNvSpPr txBox="1"/>
          <p:nvPr/>
        </p:nvSpPr>
        <p:spPr>
          <a:xfrm>
            <a:off x="4246593" y="1490894"/>
            <a:ext cx="2096371" cy="10156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3000" b="1" dirty="0">
                <a:solidFill>
                  <a:schemeClr val="bg1"/>
                </a:solidFill>
              </a:rPr>
              <a:t>7-QUBITS LATER</a:t>
            </a:r>
          </a:p>
        </p:txBody>
      </p:sp>
    </p:spTree>
    <p:extLst>
      <p:ext uri="{BB962C8B-B14F-4D97-AF65-F5344CB8AC3E}">
        <p14:creationId xmlns:p14="http://schemas.microsoft.com/office/powerpoint/2010/main" val="6466416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78B061-D316-0E43-AC1F-6FBCE15E6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5190">
            <a:off x="6236582" y="2539433"/>
            <a:ext cx="6208981" cy="4601553"/>
          </a:xfrm>
          <a:custGeom>
            <a:avLst/>
            <a:gdLst>
              <a:gd name="connsiteX0" fmla="*/ 6208981 w 6208981"/>
              <a:gd name="connsiteY0" fmla="*/ 0 h 4601553"/>
              <a:gd name="connsiteX1" fmla="*/ 5732361 w 6208981"/>
              <a:gd name="connsiteY1" fmla="*/ 4601553 h 4601553"/>
              <a:gd name="connsiteX2" fmla="*/ 0 w 6208981"/>
              <a:gd name="connsiteY2" fmla="*/ 4007806 h 4601553"/>
              <a:gd name="connsiteX3" fmla="*/ 0 w 6208981"/>
              <a:gd name="connsiteY3" fmla="*/ 0 h 460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8981" h="4601553">
                <a:moveTo>
                  <a:pt x="6208981" y="0"/>
                </a:moveTo>
                <a:lnTo>
                  <a:pt x="5732361" y="4601553"/>
                </a:lnTo>
                <a:lnTo>
                  <a:pt x="0" y="400780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EFDA79-F3CC-7B4E-BA7A-32D788DB76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9448" cy="5129111"/>
          </a:xfrm>
          <a:custGeom>
            <a:avLst/>
            <a:gdLst>
              <a:gd name="connsiteX0" fmla="*/ 0 w 4429448"/>
              <a:gd name="connsiteY0" fmla="*/ 0 h 5129111"/>
              <a:gd name="connsiteX1" fmla="*/ 4429448 w 4429448"/>
              <a:gd name="connsiteY1" fmla="*/ 0 h 5129111"/>
              <a:gd name="connsiteX2" fmla="*/ 4429448 w 4429448"/>
              <a:gd name="connsiteY2" fmla="*/ 5129111 h 5129111"/>
              <a:gd name="connsiteX3" fmla="*/ 0 w 4429448"/>
              <a:gd name="connsiteY3" fmla="*/ 5129111 h 512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448" h="5129111">
                <a:moveTo>
                  <a:pt x="0" y="0"/>
                </a:moveTo>
                <a:lnTo>
                  <a:pt x="4429448" y="0"/>
                </a:lnTo>
                <a:lnTo>
                  <a:pt x="4429448" y="5129111"/>
                </a:lnTo>
                <a:lnTo>
                  <a:pt x="0" y="512911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39B274-4755-7545-AB85-7F5AA6CF508A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436491">
              <a:alpha val="7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8000" dirty="0">
                <a:solidFill>
                  <a:schemeClr val="bg1"/>
                </a:solidFill>
              </a:rPr>
              <a:t>Hackatons &amp; Summer School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7544CA-315B-4246-B994-2155A1186DBF}"/>
              </a:ext>
            </a:extLst>
          </p:cNvPr>
          <p:cNvSpPr txBox="1"/>
          <p:nvPr/>
        </p:nvSpPr>
        <p:spPr>
          <a:xfrm>
            <a:off x="156754" y="1423851"/>
            <a:ext cx="1182188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ES" sz="3500" dirty="0">
                <a:solidFill>
                  <a:schemeClr val="bg1"/>
                </a:solidFill>
              </a:rPr>
              <a:t>Exclusive feedback and meetings with topmost people on Quantum Computing, QML, Q</a:t>
            </a:r>
            <a:r>
              <a:rPr lang="en-GB" sz="3500" dirty="0">
                <a:solidFill>
                  <a:schemeClr val="bg1"/>
                </a:solidFill>
              </a:rPr>
              <a:t>F</a:t>
            </a:r>
            <a:r>
              <a:rPr lang="en-ES" sz="3500" dirty="0">
                <a:solidFill>
                  <a:schemeClr val="bg1"/>
                </a:solidFill>
              </a:rPr>
              <a:t>inance and many more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ES" sz="3500" dirty="0">
                <a:solidFill>
                  <a:schemeClr val="bg1"/>
                </a:solidFill>
              </a:rPr>
              <a:t>There are 3 or 4 meetings along the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ES" sz="3500" dirty="0">
                <a:solidFill>
                  <a:schemeClr val="bg1"/>
                </a:solidFill>
              </a:rPr>
              <a:t>Some of them are huge prizes as many universities are involved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ES" sz="3500" dirty="0">
                <a:solidFill>
                  <a:schemeClr val="bg1"/>
                </a:solidFill>
              </a:rPr>
              <a:t>There are participation badges and </a:t>
            </a:r>
            <a:r>
              <a:rPr lang="en-ES" sz="3500" b="1" dirty="0">
                <a:solidFill>
                  <a:schemeClr val="bg1"/>
                </a:solidFill>
              </a:rPr>
              <a:t>vouchers giveaway for IBM certifications</a:t>
            </a:r>
            <a:r>
              <a:rPr lang="en-ES" sz="3500" dirty="0">
                <a:solidFill>
                  <a:schemeClr val="bg1"/>
                </a:solidFill>
              </a:rPr>
              <a:t> (</a:t>
            </a:r>
            <a:r>
              <a:rPr lang="en-ES" sz="3500" b="1" dirty="0">
                <a:solidFill>
                  <a:schemeClr val="bg1"/>
                </a:solidFill>
              </a:rPr>
              <a:t>just for participating like Hackaton October 2021</a:t>
            </a:r>
            <a:r>
              <a:rPr lang="en-ES" sz="3500" dirty="0">
                <a:solidFill>
                  <a:schemeClr val="bg1"/>
                </a:solidFill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ES" sz="3500" dirty="0">
                <a:solidFill>
                  <a:schemeClr val="bg1"/>
                </a:solidFill>
              </a:rPr>
              <a:t>Everybody is purchasing a QISKIT t-shirt, and everybody ask for it </a:t>
            </a:r>
            <a:r>
              <a:rPr lang="en-ES" sz="3500" b="1" dirty="0">
                <a:solidFill>
                  <a:schemeClr val="bg1"/>
                </a:solidFill>
              </a:rPr>
              <a:t>in ALL HACKATONS</a:t>
            </a:r>
            <a:r>
              <a:rPr lang="en-ES" sz="3500" dirty="0">
                <a:solidFill>
                  <a:schemeClr val="bg1"/>
                </a:solidFill>
              </a:rPr>
              <a:t>….NO ANSWER FROM IBM</a:t>
            </a:r>
          </a:p>
        </p:txBody>
      </p:sp>
    </p:spTree>
    <p:extLst>
      <p:ext uri="{BB962C8B-B14F-4D97-AF65-F5344CB8AC3E}">
        <p14:creationId xmlns:p14="http://schemas.microsoft.com/office/powerpoint/2010/main" val="3662535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78B061-D316-0E43-AC1F-6FBCE15E6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5190">
            <a:off x="6236582" y="2539433"/>
            <a:ext cx="6208981" cy="4601553"/>
          </a:xfrm>
          <a:custGeom>
            <a:avLst/>
            <a:gdLst>
              <a:gd name="connsiteX0" fmla="*/ 6208981 w 6208981"/>
              <a:gd name="connsiteY0" fmla="*/ 0 h 4601553"/>
              <a:gd name="connsiteX1" fmla="*/ 5732361 w 6208981"/>
              <a:gd name="connsiteY1" fmla="*/ 4601553 h 4601553"/>
              <a:gd name="connsiteX2" fmla="*/ 0 w 6208981"/>
              <a:gd name="connsiteY2" fmla="*/ 4007806 h 4601553"/>
              <a:gd name="connsiteX3" fmla="*/ 0 w 6208981"/>
              <a:gd name="connsiteY3" fmla="*/ 0 h 460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8981" h="4601553">
                <a:moveTo>
                  <a:pt x="6208981" y="0"/>
                </a:moveTo>
                <a:lnTo>
                  <a:pt x="5732361" y="4601553"/>
                </a:lnTo>
                <a:lnTo>
                  <a:pt x="0" y="400780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EFDA79-F3CC-7B4E-BA7A-32D788DB76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9448" cy="5129111"/>
          </a:xfrm>
          <a:custGeom>
            <a:avLst/>
            <a:gdLst>
              <a:gd name="connsiteX0" fmla="*/ 0 w 4429448"/>
              <a:gd name="connsiteY0" fmla="*/ 0 h 5129111"/>
              <a:gd name="connsiteX1" fmla="*/ 4429448 w 4429448"/>
              <a:gd name="connsiteY1" fmla="*/ 0 h 5129111"/>
              <a:gd name="connsiteX2" fmla="*/ 4429448 w 4429448"/>
              <a:gd name="connsiteY2" fmla="*/ 5129111 h 5129111"/>
              <a:gd name="connsiteX3" fmla="*/ 0 w 4429448"/>
              <a:gd name="connsiteY3" fmla="*/ 5129111 h 512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448" h="5129111">
                <a:moveTo>
                  <a:pt x="0" y="0"/>
                </a:moveTo>
                <a:lnTo>
                  <a:pt x="4429448" y="0"/>
                </a:lnTo>
                <a:lnTo>
                  <a:pt x="4429448" y="5129111"/>
                </a:lnTo>
                <a:lnTo>
                  <a:pt x="0" y="512911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39B274-4755-7545-AB85-7F5AA6CF508A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436491">
              <a:alpha val="7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8000" dirty="0">
                <a:solidFill>
                  <a:schemeClr val="bg1"/>
                </a:solidFill>
              </a:rPr>
              <a:t>S</a:t>
            </a:r>
            <a:r>
              <a:rPr lang="en-GB" sz="8000" dirty="0">
                <a:solidFill>
                  <a:schemeClr val="bg1"/>
                </a:solidFill>
              </a:rPr>
              <a:t>o</a:t>
            </a:r>
            <a:r>
              <a:rPr lang="en-ES" sz="8000" dirty="0">
                <a:solidFill>
                  <a:schemeClr val="bg1"/>
                </a:solidFill>
              </a:rPr>
              <a:t>me Q</a:t>
            </a:r>
            <a:r>
              <a:rPr lang="en-GB" sz="8000" dirty="0">
                <a:solidFill>
                  <a:schemeClr val="bg1"/>
                </a:solidFill>
              </a:rPr>
              <a:t>M</a:t>
            </a:r>
            <a:r>
              <a:rPr lang="en-ES" sz="8000" dirty="0">
                <a:solidFill>
                  <a:schemeClr val="bg1"/>
                </a:solidFill>
              </a:rPr>
              <a:t>emes ForTheWin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C8A448-C08D-F541-8D90-3BFB903DD4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599" y="1523999"/>
            <a:ext cx="4312921" cy="50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08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78B061-D316-0E43-AC1F-6FBCE15E6F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5190">
            <a:off x="6236582" y="2539433"/>
            <a:ext cx="6208981" cy="4601553"/>
          </a:xfrm>
          <a:custGeom>
            <a:avLst/>
            <a:gdLst>
              <a:gd name="connsiteX0" fmla="*/ 6208981 w 6208981"/>
              <a:gd name="connsiteY0" fmla="*/ 0 h 4601553"/>
              <a:gd name="connsiteX1" fmla="*/ 5732361 w 6208981"/>
              <a:gd name="connsiteY1" fmla="*/ 4601553 h 4601553"/>
              <a:gd name="connsiteX2" fmla="*/ 0 w 6208981"/>
              <a:gd name="connsiteY2" fmla="*/ 4007806 h 4601553"/>
              <a:gd name="connsiteX3" fmla="*/ 0 w 6208981"/>
              <a:gd name="connsiteY3" fmla="*/ 0 h 460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8981" h="4601553">
                <a:moveTo>
                  <a:pt x="6208981" y="0"/>
                </a:moveTo>
                <a:lnTo>
                  <a:pt x="5732361" y="4601553"/>
                </a:lnTo>
                <a:lnTo>
                  <a:pt x="0" y="400780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EFDA79-F3CC-7B4E-BA7A-32D788DB76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9448" cy="5129111"/>
          </a:xfrm>
          <a:custGeom>
            <a:avLst/>
            <a:gdLst>
              <a:gd name="connsiteX0" fmla="*/ 0 w 4429448"/>
              <a:gd name="connsiteY0" fmla="*/ 0 h 5129111"/>
              <a:gd name="connsiteX1" fmla="*/ 4429448 w 4429448"/>
              <a:gd name="connsiteY1" fmla="*/ 0 h 5129111"/>
              <a:gd name="connsiteX2" fmla="*/ 4429448 w 4429448"/>
              <a:gd name="connsiteY2" fmla="*/ 5129111 h 5129111"/>
              <a:gd name="connsiteX3" fmla="*/ 0 w 4429448"/>
              <a:gd name="connsiteY3" fmla="*/ 5129111 h 512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448" h="5129111">
                <a:moveTo>
                  <a:pt x="0" y="0"/>
                </a:moveTo>
                <a:lnTo>
                  <a:pt x="4429448" y="0"/>
                </a:lnTo>
                <a:lnTo>
                  <a:pt x="4429448" y="5129111"/>
                </a:lnTo>
                <a:lnTo>
                  <a:pt x="0" y="512911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39B274-4755-7545-AB85-7F5AA6CF508A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436491">
              <a:alpha val="7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8000" dirty="0">
                <a:solidFill>
                  <a:schemeClr val="bg1"/>
                </a:solidFill>
              </a:rPr>
              <a:t>QISKIT Certification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951246-0AE3-F24B-B356-D3DB91DC8190}"/>
              </a:ext>
            </a:extLst>
          </p:cNvPr>
          <p:cNvSpPr txBox="1"/>
          <p:nvPr/>
        </p:nvSpPr>
        <p:spPr>
          <a:xfrm>
            <a:off x="172528" y="1535502"/>
            <a:ext cx="1162840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ES" sz="4000" dirty="0">
                <a:solidFill>
                  <a:schemeClr val="bg1"/>
                </a:solidFill>
              </a:rPr>
              <a:t>F</a:t>
            </a:r>
            <a:r>
              <a:rPr lang="en-GB" sz="4000" dirty="0" err="1">
                <a:solidFill>
                  <a:schemeClr val="bg1"/>
                </a:solidFill>
              </a:rPr>
              <a:t>i</a:t>
            </a:r>
            <a:r>
              <a:rPr lang="en-ES" sz="4000" dirty="0">
                <a:solidFill>
                  <a:schemeClr val="bg1"/>
                </a:solidFill>
              </a:rPr>
              <a:t>rst certification of Quantum Computation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/>
                </a:solidFill>
              </a:rPr>
              <a:t>An IBM QISKIT Developer is an individual who demonstrates fundamental knowledge of quantum computing concepts (pass 44/60 questions, 90’)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ES" sz="4000" dirty="0">
                <a:solidFill>
                  <a:schemeClr val="bg1"/>
                </a:solidFill>
              </a:rPr>
              <a:t>It is a good chance to be recognised by IBM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ES" sz="4000" dirty="0">
                <a:solidFill>
                  <a:schemeClr val="bg1"/>
                </a:solidFill>
              </a:rPr>
              <a:t>A good starting point to be a IBM employee</a:t>
            </a:r>
            <a:endParaRPr lang="en-GB" sz="4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8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https://www.ibm.com/training/certification/C0010300</a:t>
            </a:r>
            <a:endParaRPr lang="en-GB" sz="3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2304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78B061-D316-0E43-AC1F-6FBCE15E6F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5190">
            <a:off x="6236582" y="2539433"/>
            <a:ext cx="6208981" cy="4601553"/>
          </a:xfrm>
          <a:custGeom>
            <a:avLst/>
            <a:gdLst>
              <a:gd name="connsiteX0" fmla="*/ 6208981 w 6208981"/>
              <a:gd name="connsiteY0" fmla="*/ 0 h 4601553"/>
              <a:gd name="connsiteX1" fmla="*/ 5732361 w 6208981"/>
              <a:gd name="connsiteY1" fmla="*/ 4601553 h 4601553"/>
              <a:gd name="connsiteX2" fmla="*/ 0 w 6208981"/>
              <a:gd name="connsiteY2" fmla="*/ 4007806 h 4601553"/>
              <a:gd name="connsiteX3" fmla="*/ 0 w 6208981"/>
              <a:gd name="connsiteY3" fmla="*/ 0 h 460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8981" h="4601553">
                <a:moveTo>
                  <a:pt x="6208981" y="0"/>
                </a:moveTo>
                <a:lnTo>
                  <a:pt x="5732361" y="4601553"/>
                </a:lnTo>
                <a:lnTo>
                  <a:pt x="0" y="400780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EFDA79-F3CC-7B4E-BA7A-32D788DB76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9448" cy="5129111"/>
          </a:xfrm>
          <a:custGeom>
            <a:avLst/>
            <a:gdLst>
              <a:gd name="connsiteX0" fmla="*/ 0 w 4429448"/>
              <a:gd name="connsiteY0" fmla="*/ 0 h 5129111"/>
              <a:gd name="connsiteX1" fmla="*/ 4429448 w 4429448"/>
              <a:gd name="connsiteY1" fmla="*/ 0 h 5129111"/>
              <a:gd name="connsiteX2" fmla="*/ 4429448 w 4429448"/>
              <a:gd name="connsiteY2" fmla="*/ 5129111 h 5129111"/>
              <a:gd name="connsiteX3" fmla="*/ 0 w 4429448"/>
              <a:gd name="connsiteY3" fmla="*/ 5129111 h 512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448" h="5129111">
                <a:moveTo>
                  <a:pt x="0" y="0"/>
                </a:moveTo>
                <a:lnTo>
                  <a:pt x="4429448" y="0"/>
                </a:lnTo>
                <a:lnTo>
                  <a:pt x="4429448" y="5129111"/>
                </a:lnTo>
                <a:lnTo>
                  <a:pt x="0" y="512911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39B274-4755-7545-AB85-7F5AA6CF508A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436491">
              <a:alpha val="7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8000" dirty="0">
                <a:solidFill>
                  <a:schemeClr val="bg1"/>
                </a:solidFill>
              </a:rPr>
              <a:t>QISKIT Certification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951246-0AE3-F24B-B356-D3DB91DC8190}"/>
              </a:ext>
            </a:extLst>
          </p:cNvPr>
          <p:cNvSpPr txBox="1"/>
          <p:nvPr/>
        </p:nvSpPr>
        <p:spPr>
          <a:xfrm>
            <a:off x="-1" y="1835948"/>
            <a:ext cx="121919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000" b="1" dirty="0">
                <a:solidFill>
                  <a:srgbClr val="FFFF00"/>
                </a:solidFill>
              </a:rPr>
              <a:t>FREE VOUCHER GIVEAWAY RIGHT NOW</a:t>
            </a:r>
          </a:p>
          <a:p>
            <a:pPr algn="ctr"/>
            <a:endParaRPr lang="es-ES" sz="7000" dirty="0">
              <a:solidFill>
                <a:schemeClr val="bg1"/>
              </a:solidFill>
            </a:endParaRPr>
          </a:p>
          <a:p>
            <a:pPr algn="ctr"/>
            <a:r>
              <a:rPr lang="en-GB" sz="5000" dirty="0">
                <a:solidFill>
                  <a:schemeClr val="bg1">
                    <a:lumMod val="9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https://airtable.com/shrEZlRker8zUukUf</a:t>
            </a:r>
            <a:endParaRPr lang="en-GB" sz="5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112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78B061-D316-0E43-AC1F-6FBCE15E6F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5190">
            <a:off x="6236582" y="2539433"/>
            <a:ext cx="6208981" cy="4601553"/>
          </a:xfrm>
          <a:custGeom>
            <a:avLst/>
            <a:gdLst>
              <a:gd name="connsiteX0" fmla="*/ 6208981 w 6208981"/>
              <a:gd name="connsiteY0" fmla="*/ 0 h 4601553"/>
              <a:gd name="connsiteX1" fmla="*/ 5732361 w 6208981"/>
              <a:gd name="connsiteY1" fmla="*/ 4601553 h 4601553"/>
              <a:gd name="connsiteX2" fmla="*/ 0 w 6208981"/>
              <a:gd name="connsiteY2" fmla="*/ 4007806 h 4601553"/>
              <a:gd name="connsiteX3" fmla="*/ 0 w 6208981"/>
              <a:gd name="connsiteY3" fmla="*/ 0 h 460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8981" h="4601553">
                <a:moveTo>
                  <a:pt x="6208981" y="0"/>
                </a:moveTo>
                <a:lnTo>
                  <a:pt x="5732361" y="4601553"/>
                </a:lnTo>
                <a:lnTo>
                  <a:pt x="0" y="400780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EFDA79-F3CC-7B4E-BA7A-32D788DB76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9448" cy="5129111"/>
          </a:xfrm>
          <a:custGeom>
            <a:avLst/>
            <a:gdLst>
              <a:gd name="connsiteX0" fmla="*/ 0 w 4429448"/>
              <a:gd name="connsiteY0" fmla="*/ 0 h 5129111"/>
              <a:gd name="connsiteX1" fmla="*/ 4429448 w 4429448"/>
              <a:gd name="connsiteY1" fmla="*/ 0 h 5129111"/>
              <a:gd name="connsiteX2" fmla="*/ 4429448 w 4429448"/>
              <a:gd name="connsiteY2" fmla="*/ 5129111 h 5129111"/>
              <a:gd name="connsiteX3" fmla="*/ 0 w 4429448"/>
              <a:gd name="connsiteY3" fmla="*/ 5129111 h 512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448" h="5129111">
                <a:moveTo>
                  <a:pt x="0" y="0"/>
                </a:moveTo>
                <a:lnTo>
                  <a:pt x="4429448" y="0"/>
                </a:lnTo>
                <a:lnTo>
                  <a:pt x="4429448" y="5129111"/>
                </a:lnTo>
                <a:lnTo>
                  <a:pt x="0" y="512911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39B274-4755-7545-AB85-7F5AA6CF508A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436491">
              <a:alpha val="7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8000" dirty="0">
                <a:solidFill>
                  <a:schemeClr val="bg1"/>
                </a:solidFill>
              </a:rPr>
              <a:t>QISKIT Slack channels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E708D6-2A1F-9B43-B382-AD316B4E38C6}"/>
              </a:ext>
            </a:extLst>
          </p:cNvPr>
          <p:cNvSpPr txBox="1"/>
          <p:nvPr/>
        </p:nvSpPr>
        <p:spPr>
          <a:xfrm>
            <a:off x="182880" y="1489166"/>
            <a:ext cx="120091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ES" sz="4200" dirty="0">
                <a:solidFill>
                  <a:schemeClr val="bg1"/>
                </a:solidFill>
              </a:rPr>
              <a:t>1 to 1 interactions with all the QISKIT community and inside IBM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ES" sz="4200" dirty="0">
                <a:solidFill>
                  <a:schemeClr val="bg1"/>
                </a:solidFill>
              </a:rPr>
              <a:t>Official channel to disclose all new features and new related with QISKIT and </a:t>
            </a:r>
            <a:r>
              <a:rPr lang="en-ES" sz="4200" b="1" dirty="0">
                <a:solidFill>
                  <a:schemeClr val="bg1"/>
                </a:solidFill>
              </a:rPr>
              <a:t>papers from other people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ES" sz="4200" dirty="0">
                <a:solidFill>
                  <a:schemeClr val="bg1"/>
                </a:solidFill>
              </a:rPr>
              <a:t>IBM staff usually ask for feedback fromo users with reviews, surveys or personal interviews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ES" sz="4200" dirty="0">
                <a:solidFill>
                  <a:schemeClr val="bg1"/>
                </a:solidFill>
              </a:rPr>
              <a:t>All Slack channels are free to join </a:t>
            </a:r>
          </a:p>
        </p:txBody>
      </p:sp>
    </p:spTree>
    <p:extLst>
      <p:ext uri="{BB962C8B-B14F-4D97-AF65-F5344CB8AC3E}">
        <p14:creationId xmlns:p14="http://schemas.microsoft.com/office/powerpoint/2010/main" val="13983526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78B061-D316-0E43-AC1F-6FBCE15E6F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5190">
            <a:off x="6236582" y="2539433"/>
            <a:ext cx="6208981" cy="4601553"/>
          </a:xfrm>
          <a:custGeom>
            <a:avLst/>
            <a:gdLst>
              <a:gd name="connsiteX0" fmla="*/ 6208981 w 6208981"/>
              <a:gd name="connsiteY0" fmla="*/ 0 h 4601553"/>
              <a:gd name="connsiteX1" fmla="*/ 5732361 w 6208981"/>
              <a:gd name="connsiteY1" fmla="*/ 4601553 h 4601553"/>
              <a:gd name="connsiteX2" fmla="*/ 0 w 6208981"/>
              <a:gd name="connsiteY2" fmla="*/ 4007806 h 4601553"/>
              <a:gd name="connsiteX3" fmla="*/ 0 w 6208981"/>
              <a:gd name="connsiteY3" fmla="*/ 0 h 460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8981" h="4601553">
                <a:moveTo>
                  <a:pt x="6208981" y="0"/>
                </a:moveTo>
                <a:lnTo>
                  <a:pt x="5732361" y="4601553"/>
                </a:lnTo>
                <a:lnTo>
                  <a:pt x="0" y="400780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EFDA79-F3CC-7B4E-BA7A-32D788DB76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9448" cy="5129111"/>
          </a:xfrm>
          <a:custGeom>
            <a:avLst/>
            <a:gdLst>
              <a:gd name="connsiteX0" fmla="*/ 0 w 4429448"/>
              <a:gd name="connsiteY0" fmla="*/ 0 h 5129111"/>
              <a:gd name="connsiteX1" fmla="*/ 4429448 w 4429448"/>
              <a:gd name="connsiteY1" fmla="*/ 0 h 5129111"/>
              <a:gd name="connsiteX2" fmla="*/ 4429448 w 4429448"/>
              <a:gd name="connsiteY2" fmla="*/ 5129111 h 5129111"/>
              <a:gd name="connsiteX3" fmla="*/ 0 w 4429448"/>
              <a:gd name="connsiteY3" fmla="*/ 5129111 h 512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448" h="5129111">
                <a:moveTo>
                  <a:pt x="0" y="0"/>
                </a:moveTo>
                <a:lnTo>
                  <a:pt x="4429448" y="0"/>
                </a:lnTo>
                <a:lnTo>
                  <a:pt x="4429448" y="5129111"/>
                </a:lnTo>
                <a:lnTo>
                  <a:pt x="0" y="512911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39B274-4755-7545-AB85-7F5AA6CF508A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436491">
              <a:alpha val="7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8000" dirty="0">
                <a:solidFill>
                  <a:schemeClr val="bg1"/>
                </a:solidFill>
              </a:rPr>
              <a:t>Community translations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4C8C31-5DFF-D14A-9484-7302280DAB6E}"/>
              </a:ext>
            </a:extLst>
          </p:cNvPr>
          <p:cNvSpPr txBox="1"/>
          <p:nvPr/>
        </p:nvSpPr>
        <p:spPr>
          <a:xfrm>
            <a:off x="251791" y="1497496"/>
            <a:ext cx="1168841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ES" sz="3800" dirty="0">
                <a:solidFill>
                  <a:schemeClr val="bg1"/>
                </a:solidFill>
              </a:rPr>
              <a:t>QISKIT Textbook </a:t>
            </a:r>
            <a:r>
              <a:rPr lang="en-ES" sz="3800" u="sng" dirty="0">
                <a:solidFill>
                  <a:schemeClr val="bg1"/>
                </a:solidFill>
              </a:rPr>
              <a:t>needs translators</a:t>
            </a:r>
            <a:r>
              <a:rPr lang="en-ES" sz="3800" dirty="0">
                <a:solidFill>
                  <a:schemeClr val="bg1"/>
                </a:solidFill>
              </a:rPr>
              <a:t>, you can join free and obtain some “special points” whenever you need some help or you want to apply to Advocate Program (</a:t>
            </a:r>
            <a:r>
              <a:rPr lang="en-GB" sz="38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https://github.com/qiskit-community/qiskit-translations</a:t>
            </a:r>
            <a:r>
              <a:rPr lang="en-ES" sz="3800" dirty="0">
                <a:solidFill>
                  <a:schemeClr val="bg1"/>
                </a:solidFill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ES" sz="3800" b="1" dirty="0">
                <a:solidFill>
                  <a:schemeClr val="bg1"/>
                </a:solidFill>
              </a:rPr>
              <a:t>S</a:t>
            </a:r>
            <a:r>
              <a:rPr lang="en-GB" sz="3800" b="1" dirty="0">
                <a:solidFill>
                  <a:schemeClr val="bg1"/>
                </a:solidFill>
              </a:rPr>
              <a:t>p</a:t>
            </a:r>
            <a:r>
              <a:rPr lang="en-ES" sz="3800" b="1" dirty="0">
                <a:solidFill>
                  <a:schemeClr val="bg1"/>
                </a:solidFill>
              </a:rPr>
              <a:t>anish language is almost done</a:t>
            </a:r>
            <a:r>
              <a:rPr lang="en-ES" sz="3800" dirty="0">
                <a:solidFill>
                  <a:schemeClr val="bg1"/>
                </a:solidFill>
              </a:rPr>
              <a:t>, almost nothing to do here, but always things to correct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ES" sz="3800" dirty="0">
                <a:solidFill>
                  <a:schemeClr val="bg1"/>
                </a:solidFill>
              </a:rPr>
              <a:t>All other languages are still in progress, why not have a lot at that?</a:t>
            </a:r>
          </a:p>
        </p:txBody>
      </p:sp>
    </p:spTree>
    <p:extLst>
      <p:ext uri="{BB962C8B-B14F-4D97-AF65-F5344CB8AC3E}">
        <p14:creationId xmlns:p14="http://schemas.microsoft.com/office/powerpoint/2010/main" val="15531105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78B061-D316-0E43-AC1F-6FBCE15E6F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5190">
            <a:off x="6236582" y="2539433"/>
            <a:ext cx="6208981" cy="4601553"/>
          </a:xfrm>
          <a:custGeom>
            <a:avLst/>
            <a:gdLst>
              <a:gd name="connsiteX0" fmla="*/ 6208981 w 6208981"/>
              <a:gd name="connsiteY0" fmla="*/ 0 h 4601553"/>
              <a:gd name="connsiteX1" fmla="*/ 5732361 w 6208981"/>
              <a:gd name="connsiteY1" fmla="*/ 4601553 h 4601553"/>
              <a:gd name="connsiteX2" fmla="*/ 0 w 6208981"/>
              <a:gd name="connsiteY2" fmla="*/ 4007806 h 4601553"/>
              <a:gd name="connsiteX3" fmla="*/ 0 w 6208981"/>
              <a:gd name="connsiteY3" fmla="*/ 0 h 460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8981" h="4601553">
                <a:moveTo>
                  <a:pt x="6208981" y="0"/>
                </a:moveTo>
                <a:lnTo>
                  <a:pt x="5732361" y="4601553"/>
                </a:lnTo>
                <a:lnTo>
                  <a:pt x="0" y="400780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EFDA79-F3CC-7B4E-BA7A-32D788DB76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9448" cy="5129111"/>
          </a:xfrm>
          <a:custGeom>
            <a:avLst/>
            <a:gdLst>
              <a:gd name="connsiteX0" fmla="*/ 0 w 4429448"/>
              <a:gd name="connsiteY0" fmla="*/ 0 h 5129111"/>
              <a:gd name="connsiteX1" fmla="*/ 4429448 w 4429448"/>
              <a:gd name="connsiteY1" fmla="*/ 0 h 5129111"/>
              <a:gd name="connsiteX2" fmla="*/ 4429448 w 4429448"/>
              <a:gd name="connsiteY2" fmla="*/ 5129111 h 5129111"/>
              <a:gd name="connsiteX3" fmla="*/ 0 w 4429448"/>
              <a:gd name="connsiteY3" fmla="*/ 5129111 h 512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448" h="5129111">
                <a:moveTo>
                  <a:pt x="0" y="0"/>
                </a:moveTo>
                <a:lnTo>
                  <a:pt x="4429448" y="0"/>
                </a:lnTo>
                <a:lnTo>
                  <a:pt x="4429448" y="5129111"/>
                </a:lnTo>
                <a:lnTo>
                  <a:pt x="0" y="512911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39B274-4755-7545-AB85-7F5AA6CF508A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436491">
              <a:alpha val="7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8000" dirty="0">
                <a:solidFill>
                  <a:schemeClr val="bg1"/>
                </a:solidFill>
              </a:rPr>
              <a:t>QISKIT Advocate program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8A0C8C-8BDD-E546-A2E5-36E9F49362B5}"/>
              </a:ext>
            </a:extLst>
          </p:cNvPr>
          <p:cNvSpPr txBox="1"/>
          <p:nvPr/>
        </p:nvSpPr>
        <p:spPr>
          <a:xfrm>
            <a:off x="132522" y="1484243"/>
            <a:ext cx="119269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ES" sz="4000" dirty="0">
                <a:solidFill>
                  <a:schemeClr val="bg1"/>
                </a:solidFill>
              </a:rPr>
              <a:t>This is almost like an “internship” at IBM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ES" sz="4000" dirty="0">
                <a:solidFill>
                  <a:schemeClr val="bg1"/>
                </a:solidFill>
              </a:rPr>
              <a:t>Y</a:t>
            </a:r>
            <a:r>
              <a:rPr lang="en-GB" sz="4000" dirty="0">
                <a:solidFill>
                  <a:schemeClr val="bg1"/>
                </a:solidFill>
              </a:rPr>
              <a:t>o</a:t>
            </a:r>
            <a:r>
              <a:rPr lang="en-ES" sz="4000" dirty="0">
                <a:solidFill>
                  <a:schemeClr val="bg1"/>
                </a:solidFill>
              </a:rPr>
              <a:t>u are granted to latest systems and IBM will require you for hackatons support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ES" sz="4000" dirty="0">
                <a:solidFill>
                  <a:schemeClr val="bg1"/>
                </a:solidFill>
              </a:rPr>
              <a:t>People that get involved heavily </a:t>
            </a:r>
            <a:r>
              <a:rPr lang="en-ES" sz="4000" b="1" dirty="0">
                <a:solidFill>
                  <a:schemeClr val="bg1"/>
                </a:solidFill>
              </a:rPr>
              <a:t>maybe</a:t>
            </a:r>
            <a:r>
              <a:rPr lang="en-ES" sz="4000" dirty="0">
                <a:solidFill>
                  <a:schemeClr val="bg1"/>
                </a:solidFill>
              </a:rPr>
              <a:t> end up at IBM as staff, depending the background academia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ES" sz="4000" b="1" dirty="0">
                <a:solidFill>
                  <a:schemeClr val="bg1"/>
                </a:solidFill>
              </a:rPr>
              <a:t>Once a year </a:t>
            </a:r>
            <a:r>
              <a:rPr lang="en-ES" sz="4000" dirty="0">
                <a:solidFill>
                  <a:schemeClr val="bg1"/>
                </a:solidFill>
              </a:rPr>
              <a:t>you can apply. Sending all your achievents in hackatons, translations, QISKIT courses, certifications and everything you think is important</a:t>
            </a:r>
          </a:p>
        </p:txBody>
      </p:sp>
    </p:spTree>
    <p:extLst>
      <p:ext uri="{BB962C8B-B14F-4D97-AF65-F5344CB8AC3E}">
        <p14:creationId xmlns:p14="http://schemas.microsoft.com/office/powerpoint/2010/main" val="735830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78B061-D316-0E43-AC1F-6FBCE15E6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5190">
            <a:off x="6236582" y="2539433"/>
            <a:ext cx="6208981" cy="4601553"/>
          </a:xfrm>
          <a:custGeom>
            <a:avLst/>
            <a:gdLst>
              <a:gd name="connsiteX0" fmla="*/ 6208981 w 6208981"/>
              <a:gd name="connsiteY0" fmla="*/ 0 h 4601553"/>
              <a:gd name="connsiteX1" fmla="*/ 5732361 w 6208981"/>
              <a:gd name="connsiteY1" fmla="*/ 4601553 h 4601553"/>
              <a:gd name="connsiteX2" fmla="*/ 0 w 6208981"/>
              <a:gd name="connsiteY2" fmla="*/ 4007806 h 4601553"/>
              <a:gd name="connsiteX3" fmla="*/ 0 w 6208981"/>
              <a:gd name="connsiteY3" fmla="*/ 0 h 460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8981" h="4601553">
                <a:moveTo>
                  <a:pt x="6208981" y="0"/>
                </a:moveTo>
                <a:lnTo>
                  <a:pt x="5732361" y="4601553"/>
                </a:lnTo>
                <a:lnTo>
                  <a:pt x="0" y="400780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EFDA79-F3CC-7B4E-BA7A-32D788DB76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9448" cy="5129111"/>
          </a:xfrm>
          <a:custGeom>
            <a:avLst/>
            <a:gdLst>
              <a:gd name="connsiteX0" fmla="*/ 0 w 4429448"/>
              <a:gd name="connsiteY0" fmla="*/ 0 h 5129111"/>
              <a:gd name="connsiteX1" fmla="*/ 4429448 w 4429448"/>
              <a:gd name="connsiteY1" fmla="*/ 0 h 5129111"/>
              <a:gd name="connsiteX2" fmla="*/ 4429448 w 4429448"/>
              <a:gd name="connsiteY2" fmla="*/ 5129111 h 5129111"/>
              <a:gd name="connsiteX3" fmla="*/ 0 w 4429448"/>
              <a:gd name="connsiteY3" fmla="*/ 5129111 h 512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448" h="5129111">
                <a:moveTo>
                  <a:pt x="0" y="0"/>
                </a:moveTo>
                <a:lnTo>
                  <a:pt x="4429448" y="0"/>
                </a:lnTo>
                <a:lnTo>
                  <a:pt x="4429448" y="5129111"/>
                </a:lnTo>
                <a:lnTo>
                  <a:pt x="0" y="512911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39B274-4755-7545-AB85-7F5AA6CF508A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436491">
              <a:alpha val="7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8000" dirty="0">
                <a:solidFill>
                  <a:schemeClr val="bg1"/>
                </a:solidFill>
              </a:rPr>
              <a:t>Other QCompanies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1C471D4-DB51-1644-9CE2-4A7EC29438DB}"/>
              </a:ext>
            </a:extLst>
          </p:cNvPr>
          <p:cNvSpPr/>
          <p:nvPr/>
        </p:nvSpPr>
        <p:spPr>
          <a:xfrm>
            <a:off x="5018789" y="3948395"/>
            <a:ext cx="5298821" cy="6412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96FE657-14D6-ED4B-AA94-5F3C7FC371C5}"/>
              </a:ext>
            </a:extLst>
          </p:cNvPr>
          <p:cNvSpPr/>
          <p:nvPr/>
        </p:nvSpPr>
        <p:spPr>
          <a:xfrm>
            <a:off x="5014907" y="5187782"/>
            <a:ext cx="5298821" cy="6412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ED80CB-F0C9-464B-A266-1FA758D8CA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4751" y="3722764"/>
            <a:ext cx="3078721" cy="223207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92222D-4415-9341-A44C-EBD6F60B099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188" y="4122841"/>
            <a:ext cx="4968850" cy="29912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965F3F-9BAB-CE4A-A459-E4F00879BC1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568" y="5357285"/>
            <a:ext cx="4871720" cy="3260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38A475-EEDE-6F4D-9D22-76944213336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178" y="1225804"/>
            <a:ext cx="5298822" cy="22693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FE545B-3ABE-9343-A40C-9F732252DAF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266" y="1700911"/>
            <a:ext cx="5900463" cy="131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550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78B061-D316-0E43-AC1F-6FBCE15E6F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5190">
            <a:off x="6236582" y="2539433"/>
            <a:ext cx="6208981" cy="4601553"/>
          </a:xfrm>
          <a:custGeom>
            <a:avLst/>
            <a:gdLst>
              <a:gd name="connsiteX0" fmla="*/ 6208981 w 6208981"/>
              <a:gd name="connsiteY0" fmla="*/ 0 h 4601553"/>
              <a:gd name="connsiteX1" fmla="*/ 5732361 w 6208981"/>
              <a:gd name="connsiteY1" fmla="*/ 4601553 h 4601553"/>
              <a:gd name="connsiteX2" fmla="*/ 0 w 6208981"/>
              <a:gd name="connsiteY2" fmla="*/ 4007806 h 4601553"/>
              <a:gd name="connsiteX3" fmla="*/ 0 w 6208981"/>
              <a:gd name="connsiteY3" fmla="*/ 0 h 460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8981" h="4601553">
                <a:moveTo>
                  <a:pt x="6208981" y="0"/>
                </a:moveTo>
                <a:lnTo>
                  <a:pt x="5732361" y="4601553"/>
                </a:lnTo>
                <a:lnTo>
                  <a:pt x="0" y="400780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qiskit.gif" descr="qiskit.gif">
            <a:extLst>
              <a:ext uri="{FF2B5EF4-FFF2-40B4-BE49-F238E27FC236}">
                <a16:creationId xmlns:a16="http://schemas.microsoft.com/office/drawing/2014/main" id="{D4460DBA-A90A-294F-8A11-397F4967574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14772"/>
            <a:ext cx="3841520" cy="365087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020822-F90B-BB47-AF0D-EDC70B64ED89}"/>
              </a:ext>
            </a:extLst>
          </p:cNvPr>
          <p:cNvSpPr txBox="1"/>
          <p:nvPr/>
        </p:nvSpPr>
        <p:spPr>
          <a:xfrm>
            <a:off x="0" y="251791"/>
            <a:ext cx="12191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S" sz="10000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8684AF-3C10-F841-96DD-9734E4C8BE72}"/>
              </a:ext>
            </a:extLst>
          </p:cNvPr>
          <p:cNvSpPr/>
          <p:nvPr/>
        </p:nvSpPr>
        <p:spPr>
          <a:xfrm>
            <a:off x="4651513" y="3591339"/>
            <a:ext cx="7553739" cy="2491409"/>
          </a:xfrm>
          <a:prstGeom prst="rect">
            <a:avLst/>
          </a:prstGeom>
          <a:solidFill>
            <a:srgbClr val="43649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F2E57B-487B-BD4F-A5B9-46DCE6981717}"/>
              </a:ext>
            </a:extLst>
          </p:cNvPr>
          <p:cNvSpPr txBox="1"/>
          <p:nvPr/>
        </p:nvSpPr>
        <p:spPr>
          <a:xfrm>
            <a:off x="4784036" y="3870713"/>
            <a:ext cx="828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b="1" dirty="0">
                <a:solidFill>
                  <a:schemeClr val="bg1"/>
                </a:solidFill>
              </a:rPr>
              <a:t>EMAIL</a:t>
            </a:r>
            <a:r>
              <a:rPr lang="en-GB" sz="3000" dirty="0">
                <a:solidFill>
                  <a:schemeClr val="bg1"/>
                </a:solidFill>
              </a:rPr>
              <a:t>: </a:t>
            </a:r>
            <a:r>
              <a:rPr lang="en-GB" sz="3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  <a:r>
              <a:rPr lang="en-ES" sz="3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ergiomtz.losa@unizar.es</a:t>
            </a:r>
            <a:endParaRPr lang="en-ES" sz="3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3000" b="1" dirty="0">
                <a:solidFill>
                  <a:schemeClr val="bg1"/>
                </a:solidFill>
              </a:rPr>
              <a:t>GITHUB</a:t>
            </a:r>
            <a:r>
              <a:rPr lang="en-ES" sz="3000" dirty="0">
                <a:solidFill>
                  <a:schemeClr val="bg1"/>
                </a:solidFill>
              </a:rPr>
              <a:t>: </a:t>
            </a:r>
            <a:r>
              <a:rPr lang="en-GB" sz="30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https://github.com/sergiomtzlosa</a:t>
            </a:r>
            <a:endParaRPr lang="en-GB" sz="3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</a:rPr>
              <a:t>My desk is at department 1203, I can hold a conversation </a:t>
            </a:r>
            <a:r>
              <a:rPr lang="en-GB" sz="3000" b="1" dirty="0">
                <a:solidFill>
                  <a:schemeClr val="bg1"/>
                </a:solidFill>
              </a:rPr>
              <a:t>with everybody</a:t>
            </a:r>
            <a:endParaRPr lang="en-ES" sz="3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7BC567-B0AE-2740-81BD-F6150259575B}"/>
              </a:ext>
            </a:extLst>
          </p:cNvPr>
          <p:cNvSpPr txBox="1"/>
          <p:nvPr/>
        </p:nvSpPr>
        <p:spPr>
          <a:xfrm>
            <a:off x="0" y="188300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S" sz="4000" dirty="0">
                <a:solidFill>
                  <a:schemeClr val="bg1"/>
                </a:solidFill>
              </a:rPr>
              <a:t>Now it’s questions time!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F43E3E-D247-C747-850E-38A2D26ACD47}"/>
              </a:ext>
            </a:extLst>
          </p:cNvPr>
          <p:cNvSpPr txBox="1"/>
          <p:nvPr/>
        </p:nvSpPr>
        <p:spPr>
          <a:xfrm>
            <a:off x="3255265" y="6511757"/>
            <a:ext cx="8937796" cy="307777"/>
          </a:xfrm>
          <a:prstGeom prst="rect">
            <a:avLst/>
          </a:prstGeom>
          <a:solidFill>
            <a:srgbClr val="436491">
              <a:alpha val="90000"/>
            </a:srgbClr>
          </a:solidFill>
          <a:ln>
            <a:solidFill>
              <a:srgbClr val="436491"/>
            </a:solidFill>
          </a:ln>
        </p:spPr>
        <p:txBody>
          <a:bodyPr wrap="square" rtlCol="0">
            <a:spAutoFit/>
          </a:bodyPr>
          <a:lstStyle/>
          <a:p>
            <a:r>
              <a:rPr lang="en-ES" sz="1400" b="1" dirty="0">
                <a:solidFill>
                  <a:schemeClr val="bg1"/>
                </a:solidFill>
              </a:rPr>
              <a:t>When you have real life problems, but remember that everything reduces to a simple harmonic oscillator (wise meme)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D9EE2B-C4DA-9F40-A1AD-7FF97FAC47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5461" y="-352710"/>
            <a:ext cx="3302182" cy="388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03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78B061-D316-0E43-AC1F-6FBCE15E6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5190">
            <a:off x="6236582" y="2539433"/>
            <a:ext cx="6208981" cy="4601553"/>
          </a:xfrm>
          <a:custGeom>
            <a:avLst/>
            <a:gdLst>
              <a:gd name="connsiteX0" fmla="*/ 6208981 w 6208981"/>
              <a:gd name="connsiteY0" fmla="*/ 0 h 4601553"/>
              <a:gd name="connsiteX1" fmla="*/ 5732361 w 6208981"/>
              <a:gd name="connsiteY1" fmla="*/ 4601553 h 4601553"/>
              <a:gd name="connsiteX2" fmla="*/ 0 w 6208981"/>
              <a:gd name="connsiteY2" fmla="*/ 4007806 h 4601553"/>
              <a:gd name="connsiteX3" fmla="*/ 0 w 6208981"/>
              <a:gd name="connsiteY3" fmla="*/ 0 h 460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8981" h="4601553">
                <a:moveTo>
                  <a:pt x="6208981" y="0"/>
                </a:moveTo>
                <a:lnTo>
                  <a:pt x="5732361" y="4601553"/>
                </a:lnTo>
                <a:lnTo>
                  <a:pt x="0" y="400780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EFDA79-F3CC-7B4E-BA7A-32D788DB76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9448" cy="5129111"/>
          </a:xfrm>
          <a:custGeom>
            <a:avLst/>
            <a:gdLst>
              <a:gd name="connsiteX0" fmla="*/ 0 w 4429448"/>
              <a:gd name="connsiteY0" fmla="*/ 0 h 5129111"/>
              <a:gd name="connsiteX1" fmla="*/ 4429448 w 4429448"/>
              <a:gd name="connsiteY1" fmla="*/ 0 h 5129111"/>
              <a:gd name="connsiteX2" fmla="*/ 4429448 w 4429448"/>
              <a:gd name="connsiteY2" fmla="*/ 5129111 h 5129111"/>
              <a:gd name="connsiteX3" fmla="*/ 0 w 4429448"/>
              <a:gd name="connsiteY3" fmla="*/ 5129111 h 512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448" h="5129111">
                <a:moveTo>
                  <a:pt x="0" y="0"/>
                </a:moveTo>
                <a:lnTo>
                  <a:pt x="4429448" y="0"/>
                </a:lnTo>
                <a:lnTo>
                  <a:pt x="4429448" y="5129111"/>
                </a:lnTo>
                <a:lnTo>
                  <a:pt x="0" y="512911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39B274-4755-7545-AB85-7F5AA6CF508A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436491">
              <a:alpha val="7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8000" dirty="0">
                <a:solidFill>
                  <a:schemeClr val="bg1"/>
                </a:solidFill>
              </a:rPr>
              <a:t>S</a:t>
            </a:r>
            <a:r>
              <a:rPr lang="en-GB" sz="8000" dirty="0">
                <a:solidFill>
                  <a:schemeClr val="bg1"/>
                </a:solidFill>
              </a:rPr>
              <a:t>o</a:t>
            </a:r>
            <a:r>
              <a:rPr lang="en-ES" sz="8000" dirty="0">
                <a:solidFill>
                  <a:schemeClr val="bg1"/>
                </a:solidFill>
              </a:rPr>
              <a:t>me Q</a:t>
            </a:r>
            <a:r>
              <a:rPr lang="en-GB" sz="8000" dirty="0">
                <a:solidFill>
                  <a:schemeClr val="bg1"/>
                </a:solidFill>
              </a:rPr>
              <a:t>M</a:t>
            </a:r>
            <a:r>
              <a:rPr lang="en-ES" sz="8000" dirty="0">
                <a:solidFill>
                  <a:schemeClr val="bg1"/>
                </a:solidFill>
              </a:rPr>
              <a:t>emes ForTheWin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C8A448-C08D-F541-8D90-3BFB903DD4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599" y="1523999"/>
            <a:ext cx="4312921" cy="509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369004-F0E7-F847-B979-0A610AB71FD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7081" y="1456454"/>
            <a:ext cx="4312922" cy="522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43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78B061-D316-0E43-AC1F-6FBCE15E6F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5190">
            <a:off x="6236582" y="2539433"/>
            <a:ext cx="6208981" cy="4601553"/>
          </a:xfrm>
          <a:custGeom>
            <a:avLst/>
            <a:gdLst>
              <a:gd name="connsiteX0" fmla="*/ 6208981 w 6208981"/>
              <a:gd name="connsiteY0" fmla="*/ 0 h 4601553"/>
              <a:gd name="connsiteX1" fmla="*/ 5732361 w 6208981"/>
              <a:gd name="connsiteY1" fmla="*/ 4601553 h 4601553"/>
              <a:gd name="connsiteX2" fmla="*/ 0 w 6208981"/>
              <a:gd name="connsiteY2" fmla="*/ 4007806 h 4601553"/>
              <a:gd name="connsiteX3" fmla="*/ 0 w 6208981"/>
              <a:gd name="connsiteY3" fmla="*/ 0 h 460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8981" h="4601553">
                <a:moveTo>
                  <a:pt x="6208981" y="0"/>
                </a:moveTo>
                <a:lnTo>
                  <a:pt x="5732361" y="4601553"/>
                </a:lnTo>
                <a:lnTo>
                  <a:pt x="0" y="400780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9B21D4-9F15-9C45-A80E-2100EDA6896E}"/>
              </a:ext>
            </a:extLst>
          </p:cNvPr>
          <p:cNvSpPr txBox="1"/>
          <p:nvPr/>
        </p:nvSpPr>
        <p:spPr>
          <a:xfrm>
            <a:off x="0" y="254342"/>
            <a:ext cx="12192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S" sz="11000" dirty="0">
                <a:solidFill>
                  <a:schemeClr val="bg1"/>
                </a:solidFill>
              </a:rPr>
              <a:t>How to become a QISKIT hero in less than 30 minutes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E87BFD-5E06-D642-A7B3-21F2CED2F511}"/>
              </a:ext>
            </a:extLst>
          </p:cNvPr>
          <p:cNvSpPr txBox="1"/>
          <p:nvPr/>
        </p:nvSpPr>
        <p:spPr>
          <a:xfrm>
            <a:off x="0" y="6407324"/>
            <a:ext cx="299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b="1" dirty="0">
                <a:solidFill>
                  <a:schemeClr val="bg1"/>
                </a:solidFill>
              </a:rPr>
              <a:t>Journal Club 17/12/2021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26B17A-D5E2-6742-9637-00EA383A74E9}"/>
              </a:ext>
            </a:extLst>
          </p:cNvPr>
          <p:cNvSpPr txBox="1"/>
          <p:nvPr/>
        </p:nvSpPr>
        <p:spPr>
          <a:xfrm>
            <a:off x="8637373" y="6407324"/>
            <a:ext cx="3554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S" b="1" dirty="0">
                <a:solidFill>
                  <a:schemeClr val="bg1"/>
                </a:solidFill>
              </a:rPr>
              <a:t>Sergio Martínez-Losa Del Rincón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EFDA79-F3CC-7B4E-BA7A-32D788DB76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9448" cy="5129111"/>
          </a:xfrm>
          <a:custGeom>
            <a:avLst/>
            <a:gdLst>
              <a:gd name="connsiteX0" fmla="*/ 0 w 4429448"/>
              <a:gd name="connsiteY0" fmla="*/ 0 h 5129111"/>
              <a:gd name="connsiteX1" fmla="*/ 4429448 w 4429448"/>
              <a:gd name="connsiteY1" fmla="*/ 0 h 5129111"/>
              <a:gd name="connsiteX2" fmla="*/ 4429448 w 4429448"/>
              <a:gd name="connsiteY2" fmla="*/ 5129111 h 5129111"/>
              <a:gd name="connsiteX3" fmla="*/ 0 w 4429448"/>
              <a:gd name="connsiteY3" fmla="*/ 5129111 h 512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448" h="5129111">
                <a:moveTo>
                  <a:pt x="0" y="0"/>
                </a:moveTo>
                <a:lnTo>
                  <a:pt x="4429448" y="0"/>
                </a:lnTo>
                <a:lnTo>
                  <a:pt x="4429448" y="5129111"/>
                </a:lnTo>
                <a:lnTo>
                  <a:pt x="0" y="512911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04957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78B061-D316-0E43-AC1F-6FBCE15E6F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5190">
            <a:off x="6236582" y="2539433"/>
            <a:ext cx="6208981" cy="4601553"/>
          </a:xfrm>
          <a:custGeom>
            <a:avLst/>
            <a:gdLst>
              <a:gd name="connsiteX0" fmla="*/ 6208981 w 6208981"/>
              <a:gd name="connsiteY0" fmla="*/ 0 h 4601553"/>
              <a:gd name="connsiteX1" fmla="*/ 5732361 w 6208981"/>
              <a:gd name="connsiteY1" fmla="*/ 4601553 h 4601553"/>
              <a:gd name="connsiteX2" fmla="*/ 0 w 6208981"/>
              <a:gd name="connsiteY2" fmla="*/ 4007806 h 4601553"/>
              <a:gd name="connsiteX3" fmla="*/ 0 w 6208981"/>
              <a:gd name="connsiteY3" fmla="*/ 0 h 460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8981" h="4601553">
                <a:moveTo>
                  <a:pt x="6208981" y="0"/>
                </a:moveTo>
                <a:lnTo>
                  <a:pt x="5732361" y="4601553"/>
                </a:lnTo>
                <a:lnTo>
                  <a:pt x="0" y="400780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9B21D4-9F15-9C45-A80E-2100EDA6896E}"/>
              </a:ext>
            </a:extLst>
          </p:cNvPr>
          <p:cNvSpPr txBox="1"/>
          <p:nvPr/>
        </p:nvSpPr>
        <p:spPr>
          <a:xfrm>
            <a:off x="0" y="254342"/>
            <a:ext cx="12192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S" sz="11000" dirty="0">
                <a:solidFill>
                  <a:schemeClr val="bg1"/>
                </a:solidFill>
              </a:rPr>
              <a:t>How to become a QISKIT hero in less than 30 minutes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E87BFD-5E06-D642-A7B3-21F2CED2F511}"/>
              </a:ext>
            </a:extLst>
          </p:cNvPr>
          <p:cNvSpPr txBox="1"/>
          <p:nvPr/>
        </p:nvSpPr>
        <p:spPr>
          <a:xfrm>
            <a:off x="0" y="6407324"/>
            <a:ext cx="299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b="1" dirty="0">
                <a:solidFill>
                  <a:schemeClr val="bg1"/>
                </a:solidFill>
              </a:rPr>
              <a:t>Journal Club 17/12/2021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26B17A-D5E2-6742-9637-00EA383A74E9}"/>
              </a:ext>
            </a:extLst>
          </p:cNvPr>
          <p:cNvSpPr txBox="1"/>
          <p:nvPr/>
        </p:nvSpPr>
        <p:spPr>
          <a:xfrm>
            <a:off x="8637373" y="6407324"/>
            <a:ext cx="3554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S" b="1" dirty="0">
                <a:solidFill>
                  <a:schemeClr val="bg1"/>
                </a:solidFill>
              </a:rPr>
              <a:t>Sergio Martínez-Losa Del Rincón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EFDA79-F3CC-7B4E-BA7A-32D788DB76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9448" cy="5129111"/>
          </a:xfrm>
          <a:custGeom>
            <a:avLst/>
            <a:gdLst>
              <a:gd name="connsiteX0" fmla="*/ 0 w 4429448"/>
              <a:gd name="connsiteY0" fmla="*/ 0 h 5129111"/>
              <a:gd name="connsiteX1" fmla="*/ 4429448 w 4429448"/>
              <a:gd name="connsiteY1" fmla="*/ 0 h 5129111"/>
              <a:gd name="connsiteX2" fmla="*/ 4429448 w 4429448"/>
              <a:gd name="connsiteY2" fmla="*/ 5129111 h 5129111"/>
              <a:gd name="connsiteX3" fmla="*/ 0 w 4429448"/>
              <a:gd name="connsiteY3" fmla="*/ 5129111 h 512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448" h="5129111">
                <a:moveTo>
                  <a:pt x="0" y="0"/>
                </a:moveTo>
                <a:lnTo>
                  <a:pt x="4429448" y="0"/>
                </a:lnTo>
                <a:lnTo>
                  <a:pt x="4429448" y="5129111"/>
                </a:lnTo>
                <a:lnTo>
                  <a:pt x="0" y="5129111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A600CA-B372-0B4B-8871-C0137F43A2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9002" y="3828195"/>
            <a:ext cx="1349015" cy="17390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7E5014-A73A-254F-BE85-5C8A68B6B28A}"/>
              </a:ext>
            </a:extLst>
          </p:cNvPr>
          <p:cNvSpPr txBox="1"/>
          <p:nvPr/>
        </p:nvSpPr>
        <p:spPr>
          <a:xfrm>
            <a:off x="3606073" y="5300602"/>
            <a:ext cx="4819973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ES" sz="3400" b="1" dirty="0">
                <a:solidFill>
                  <a:srgbClr val="436491"/>
                </a:solidFill>
              </a:rPr>
              <a:t>WITH MEMES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6D9069-5CEC-894D-8840-1BEBFA78B5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92" y="5029767"/>
            <a:ext cx="1771549" cy="128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35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78B061-D316-0E43-AC1F-6FBCE15E6F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5190">
            <a:off x="6236582" y="2539433"/>
            <a:ext cx="6208981" cy="4601553"/>
          </a:xfrm>
          <a:custGeom>
            <a:avLst/>
            <a:gdLst>
              <a:gd name="connsiteX0" fmla="*/ 6208981 w 6208981"/>
              <a:gd name="connsiteY0" fmla="*/ 0 h 4601553"/>
              <a:gd name="connsiteX1" fmla="*/ 5732361 w 6208981"/>
              <a:gd name="connsiteY1" fmla="*/ 4601553 h 4601553"/>
              <a:gd name="connsiteX2" fmla="*/ 0 w 6208981"/>
              <a:gd name="connsiteY2" fmla="*/ 4007806 h 4601553"/>
              <a:gd name="connsiteX3" fmla="*/ 0 w 6208981"/>
              <a:gd name="connsiteY3" fmla="*/ 0 h 460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8981" h="4601553">
                <a:moveTo>
                  <a:pt x="6208981" y="0"/>
                </a:moveTo>
                <a:lnTo>
                  <a:pt x="5732361" y="4601553"/>
                </a:lnTo>
                <a:lnTo>
                  <a:pt x="0" y="400780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EFDA79-F3CC-7B4E-BA7A-32D788DB76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9448" cy="5129111"/>
          </a:xfrm>
          <a:custGeom>
            <a:avLst/>
            <a:gdLst>
              <a:gd name="connsiteX0" fmla="*/ 0 w 4429448"/>
              <a:gd name="connsiteY0" fmla="*/ 0 h 5129111"/>
              <a:gd name="connsiteX1" fmla="*/ 4429448 w 4429448"/>
              <a:gd name="connsiteY1" fmla="*/ 0 h 5129111"/>
              <a:gd name="connsiteX2" fmla="*/ 4429448 w 4429448"/>
              <a:gd name="connsiteY2" fmla="*/ 5129111 h 5129111"/>
              <a:gd name="connsiteX3" fmla="*/ 0 w 4429448"/>
              <a:gd name="connsiteY3" fmla="*/ 5129111 h 512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448" h="5129111">
                <a:moveTo>
                  <a:pt x="0" y="0"/>
                </a:moveTo>
                <a:lnTo>
                  <a:pt x="4429448" y="0"/>
                </a:lnTo>
                <a:lnTo>
                  <a:pt x="4429448" y="5129111"/>
                </a:lnTo>
                <a:lnTo>
                  <a:pt x="0" y="512911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39B274-4755-7545-AB85-7F5AA6CF508A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436491">
              <a:alpha val="7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8000" dirty="0">
                <a:solidFill>
                  <a:schemeClr val="bg1"/>
                </a:solidFill>
              </a:rPr>
              <a:t>InRealLife Kuantum FysiKs </a:t>
            </a:r>
            <a:r>
              <a:rPr lang="en-ES" sz="6000" dirty="0">
                <a:solidFill>
                  <a:schemeClr val="bg1"/>
                </a:solidFill>
              </a:rPr>
              <a:t>🤯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AE51C2-824B-5943-A937-A0592A31138D}"/>
              </a:ext>
            </a:extLst>
          </p:cNvPr>
          <p:cNvSpPr txBox="1"/>
          <p:nvPr/>
        </p:nvSpPr>
        <p:spPr>
          <a:xfrm>
            <a:off x="142798" y="1440108"/>
            <a:ext cx="117465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ES" sz="4000" dirty="0">
                <a:solidFill>
                  <a:schemeClr val="bg1"/>
                </a:solidFill>
              </a:rPr>
              <a:t>Nobody </a:t>
            </a:r>
            <a:r>
              <a:rPr lang="en-ES" sz="4000">
                <a:solidFill>
                  <a:schemeClr val="bg1"/>
                </a:solidFill>
              </a:rPr>
              <a:t>understands it, </a:t>
            </a:r>
            <a:r>
              <a:rPr lang="en-ES" sz="4000" dirty="0">
                <a:solidFill>
                  <a:schemeClr val="bg1"/>
                </a:solidFill>
              </a:rPr>
              <a:t>Einstein hated it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ES" sz="4000" dirty="0">
                <a:solidFill>
                  <a:schemeClr val="bg1"/>
                </a:solidFill>
              </a:rPr>
              <a:t>It has lot of hype in films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ES" sz="4000" dirty="0">
                <a:solidFill>
                  <a:schemeClr val="bg1"/>
                </a:solidFill>
              </a:rPr>
              <a:t>People commited suicide while studied it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ES" sz="4000" dirty="0">
                <a:solidFill>
                  <a:schemeClr val="bg1"/>
                </a:solidFill>
              </a:rPr>
              <a:t>Plenty of internet memes that nobody understands</a:t>
            </a:r>
          </a:p>
        </p:txBody>
      </p:sp>
    </p:spTree>
    <p:extLst>
      <p:ext uri="{BB962C8B-B14F-4D97-AF65-F5344CB8AC3E}">
        <p14:creationId xmlns:p14="http://schemas.microsoft.com/office/powerpoint/2010/main" val="1142170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78B061-D316-0E43-AC1F-6FBCE15E6F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5190">
            <a:off x="6236582" y="2539433"/>
            <a:ext cx="6208981" cy="4601553"/>
          </a:xfrm>
          <a:custGeom>
            <a:avLst/>
            <a:gdLst>
              <a:gd name="connsiteX0" fmla="*/ 6208981 w 6208981"/>
              <a:gd name="connsiteY0" fmla="*/ 0 h 4601553"/>
              <a:gd name="connsiteX1" fmla="*/ 5732361 w 6208981"/>
              <a:gd name="connsiteY1" fmla="*/ 4601553 h 4601553"/>
              <a:gd name="connsiteX2" fmla="*/ 0 w 6208981"/>
              <a:gd name="connsiteY2" fmla="*/ 4007806 h 4601553"/>
              <a:gd name="connsiteX3" fmla="*/ 0 w 6208981"/>
              <a:gd name="connsiteY3" fmla="*/ 0 h 460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8981" h="4601553">
                <a:moveTo>
                  <a:pt x="6208981" y="0"/>
                </a:moveTo>
                <a:lnTo>
                  <a:pt x="5732361" y="4601553"/>
                </a:lnTo>
                <a:lnTo>
                  <a:pt x="0" y="400780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EFDA79-F3CC-7B4E-BA7A-32D788DB76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9448" cy="5129111"/>
          </a:xfrm>
          <a:custGeom>
            <a:avLst/>
            <a:gdLst>
              <a:gd name="connsiteX0" fmla="*/ 0 w 4429448"/>
              <a:gd name="connsiteY0" fmla="*/ 0 h 5129111"/>
              <a:gd name="connsiteX1" fmla="*/ 4429448 w 4429448"/>
              <a:gd name="connsiteY1" fmla="*/ 0 h 5129111"/>
              <a:gd name="connsiteX2" fmla="*/ 4429448 w 4429448"/>
              <a:gd name="connsiteY2" fmla="*/ 5129111 h 5129111"/>
              <a:gd name="connsiteX3" fmla="*/ 0 w 4429448"/>
              <a:gd name="connsiteY3" fmla="*/ 5129111 h 512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448" h="5129111">
                <a:moveTo>
                  <a:pt x="0" y="0"/>
                </a:moveTo>
                <a:lnTo>
                  <a:pt x="4429448" y="0"/>
                </a:lnTo>
                <a:lnTo>
                  <a:pt x="4429448" y="5129111"/>
                </a:lnTo>
                <a:lnTo>
                  <a:pt x="0" y="512911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39B274-4755-7545-AB85-7F5AA6CF508A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436491">
              <a:alpha val="7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8000" dirty="0">
                <a:solidFill>
                  <a:schemeClr val="bg1"/>
                </a:solidFill>
              </a:rPr>
              <a:t>InRealLife Kuantum FysiKs </a:t>
            </a:r>
            <a:r>
              <a:rPr lang="en-ES" sz="6000" dirty="0">
                <a:solidFill>
                  <a:schemeClr val="bg1"/>
                </a:solidFill>
              </a:rPr>
              <a:t>🤯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AE51C2-824B-5943-A937-A0592A31138D}"/>
              </a:ext>
            </a:extLst>
          </p:cNvPr>
          <p:cNvSpPr txBox="1"/>
          <p:nvPr/>
        </p:nvSpPr>
        <p:spPr>
          <a:xfrm>
            <a:off x="142798" y="1440108"/>
            <a:ext cx="117465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ES" sz="4000" dirty="0">
                <a:solidFill>
                  <a:schemeClr val="bg1"/>
                </a:solidFill>
              </a:rPr>
              <a:t>Nobody understands it. Einstein hated it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ES" sz="4000" dirty="0">
                <a:solidFill>
                  <a:schemeClr val="bg1"/>
                </a:solidFill>
              </a:rPr>
              <a:t>It has lot of hype in films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ES" sz="4000" dirty="0">
                <a:solidFill>
                  <a:schemeClr val="bg1"/>
                </a:solidFill>
              </a:rPr>
              <a:t>People commited suicide while studied it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ES" sz="4000" dirty="0">
                <a:solidFill>
                  <a:schemeClr val="bg1"/>
                </a:solidFill>
              </a:rPr>
              <a:t>Plenty of internet memes that few understands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88C132-B724-884B-9CC6-A406A1AB832D}"/>
              </a:ext>
            </a:extLst>
          </p:cNvPr>
          <p:cNvSpPr txBox="1"/>
          <p:nvPr/>
        </p:nvSpPr>
        <p:spPr>
          <a:xfrm>
            <a:off x="4965451" y="4313503"/>
            <a:ext cx="71062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S" sz="5000" dirty="0">
                <a:solidFill>
                  <a:schemeClr val="bg1"/>
                </a:solidFill>
              </a:rPr>
              <a:t>Seems interesting…</a:t>
            </a:r>
          </a:p>
          <a:p>
            <a:pPr algn="ctr"/>
            <a:r>
              <a:rPr lang="en-ES" sz="5000" dirty="0">
                <a:solidFill>
                  <a:schemeClr val="bg1"/>
                </a:solidFill>
              </a:rPr>
              <a:t>Let’s dive into QISKIT!!!!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4A51E9-E124-A74F-BD81-5F9E8A8DEE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003" y="4108974"/>
            <a:ext cx="4343400" cy="261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60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1304</Words>
  <Application>Microsoft Macintosh PowerPoint</Application>
  <PresentationFormat>Widescreen</PresentationFormat>
  <Paragraphs>175</Paragraphs>
  <Slides>46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272</cp:revision>
  <dcterms:created xsi:type="dcterms:W3CDTF">2021-12-04T11:45:44Z</dcterms:created>
  <dcterms:modified xsi:type="dcterms:W3CDTF">2021-12-17T17:45:59Z</dcterms:modified>
</cp:coreProperties>
</file>